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4" r:id="rId1"/>
  </p:sldMasterIdLst>
  <p:notesMasterIdLst>
    <p:notesMasterId r:id="rId14"/>
  </p:notesMasterIdLst>
  <p:sldIdLst>
    <p:sldId id="256" r:id="rId2"/>
    <p:sldId id="265" r:id="rId3"/>
    <p:sldId id="285" r:id="rId4"/>
    <p:sldId id="283" r:id="rId5"/>
    <p:sldId id="278" r:id="rId6"/>
    <p:sldId id="273" r:id="rId7"/>
    <p:sldId id="279" r:id="rId8"/>
    <p:sldId id="280" r:id="rId9"/>
    <p:sldId id="281" r:id="rId10"/>
    <p:sldId id="284" r:id="rId11"/>
    <p:sldId id="282"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9D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7"/>
    <p:restoredTop sz="79310"/>
  </p:normalViewPr>
  <p:slideViewPr>
    <p:cSldViewPr snapToGrid="0" snapToObjects="1">
      <p:cViewPr>
        <p:scale>
          <a:sx n="80" d="100"/>
          <a:sy n="80" d="100"/>
        </p:scale>
        <p:origin x="2384" y="496"/>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71A795-42BA-4065-8780-B8F866A193BE}"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D210EC4D-463E-4A9C-BFB7-DAD9ABDFB3B1}">
      <dgm:prSet/>
      <dgm:spPr/>
      <dgm:t>
        <a:bodyPr/>
        <a:lstStyle/>
        <a:p>
          <a:r>
            <a:rPr lang="en-US" dirty="0"/>
            <a:t>Not Cancelled Reservations: 73,140</a:t>
          </a:r>
        </a:p>
      </dgm:t>
    </dgm:pt>
    <dgm:pt modelId="{88BD9C0D-5023-4781-A20F-42D616511165}" type="parTrans" cxnId="{3374A370-66E1-4E65-A276-2097093CDB62}">
      <dgm:prSet/>
      <dgm:spPr/>
      <dgm:t>
        <a:bodyPr/>
        <a:lstStyle/>
        <a:p>
          <a:endParaRPr lang="en-US"/>
        </a:p>
      </dgm:t>
    </dgm:pt>
    <dgm:pt modelId="{EFB1ED35-AEC1-48DB-9E7C-8D82C00A3848}" type="sibTrans" cxnId="{3374A370-66E1-4E65-A276-2097093CDB62}">
      <dgm:prSet/>
      <dgm:spPr/>
      <dgm:t>
        <a:bodyPr/>
        <a:lstStyle/>
        <a:p>
          <a:endParaRPr lang="en-US"/>
        </a:p>
      </dgm:t>
    </dgm:pt>
    <dgm:pt modelId="{3BC51B0F-E8EA-43A6-8822-43781EEAEC56}">
      <dgm:prSet/>
      <dgm:spPr/>
      <dgm:t>
        <a:bodyPr/>
        <a:lstStyle/>
        <a:p>
          <a:r>
            <a:rPr lang="en-US" dirty="0"/>
            <a:t>Cancelled reservations: 43,811</a:t>
          </a:r>
        </a:p>
      </dgm:t>
    </dgm:pt>
    <dgm:pt modelId="{2B560EAF-8BCA-4527-B0E1-3D9A778FA8F6}" type="parTrans" cxnId="{B001B416-AE56-4BBF-A2A1-3C379D8CC5AD}">
      <dgm:prSet/>
      <dgm:spPr/>
      <dgm:t>
        <a:bodyPr/>
        <a:lstStyle/>
        <a:p>
          <a:endParaRPr lang="en-US"/>
        </a:p>
      </dgm:t>
    </dgm:pt>
    <dgm:pt modelId="{F7BC7CB5-7180-4273-BC8F-A40558AA6FBB}" type="sibTrans" cxnId="{B001B416-AE56-4BBF-A2A1-3C379D8CC5AD}">
      <dgm:prSet/>
      <dgm:spPr/>
      <dgm:t>
        <a:bodyPr/>
        <a:lstStyle/>
        <a:p>
          <a:endParaRPr lang="en-US"/>
        </a:p>
      </dgm:t>
    </dgm:pt>
    <dgm:pt modelId="{79F738EF-CDD4-6943-9BFF-F1CDF7A9F0CE}" type="pres">
      <dgm:prSet presAssocID="{3971A795-42BA-4065-8780-B8F866A193BE}" presName="cycle" presStyleCnt="0">
        <dgm:presLayoutVars>
          <dgm:dir/>
          <dgm:resizeHandles val="exact"/>
        </dgm:presLayoutVars>
      </dgm:prSet>
      <dgm:spPr/>
    </dgm:pt>
    <dgm:pt modelId="{D8C37EBB-FE59-2E42-8DD5-BEF580BD78EC}" type="pres">
      <dgm:prSet presAssocID="{3BC51B0F-E8EA-43A6-8822-43781EEAEC56}" presName="node" presStyleLbl="node1" presStyleIdx="0" presStyleCnt="2">
        <dgm:presLayoutVars>
          <dgm:bulletEnabled val="1"/>
        </dgm:presLayoutVars>
      </dgm:prSet>
      <dgm:spPr/>
    </dgm:pt>
    <dgm:pt modelId="{3BD2D9C0-BD53-6749-88D4-668DD23E48BA}" type="pres">
      <dgm:prSet presAssocID="{3BC51B0F-E8EA-43A6-8822-43781EEAEC56}" presName="spNode" presStyleCnt="0"/>
      <dgm:spPr/>
    </dgm:pt>
    <dgm:pt modelId="{D84109B9-6E1D-C440-B645-A7CB2BD6CC40}" type="pres">
      <dgm:prSet presAssocID="{F7BC7CB5-7180-4273-BC8F-A40558AA6FBB}" presName="sibTrans" presStyleLbl="sibTrans1D1" presStyleIdx="0" presStyleCnt="2"/>
      <dgm:spPr/>
    </dgm:pt>
    <dgm:pt modelId="{1C49CCEE-8285-044D-B626-3D086ABA56A5}" type="pres">
      <dgm:prSet presAssocID="{D210EC4D-463E-4A9C-BFB7-DAD9ABDFB3B1}" presName="node" presStyleLbl="node1" presStyleIdx="1" presStyleCnt="2">
        <dgm:presLayoutVars>
          <dgm:bulletEnabled val="1"/>
        </dgm:presLayoutVars>
      </dgm:prSet>
      <dgm:spPr/>
    </dgm:pt>
    <dgm:pt modelId="{86E4883B-9D4C-ED48-9C3A-E204D40277FB}" type="pres">
      <dgm:prSet presAssocID="{D210EC4D-463E-4A9C-BFB7-DAD9ABDFB3B1}" presName="spNode" presStyleCnt="0"/>
      <dgm:spPr/>
    </dgm:pt>
    <dgm:pt modelId="{7A8B25F3-1CCF-D24F-94ED-E4E1EAD2E282}" type="pres">
      <dgm:prSet presAssocID="{EFB1ED35-AEC1-48DB-9E7C-8D82C00A3848}" presName="sibTrans" presStyleLbl="sibTrans1D1" presStyleIdx="1" presStyleCnt="2"/>
      <dgm:spPr/>
    </dgm:pt>
  </dgm:ptLst>
  <dgm:cxnLst>
    <dgm:cxn modelId="{B001B416-AE56-4BBF-A2A1-3C379D8CC5AD}" srcId="{3971A795-42BA-4065-8780-B8F866A193BE}" destId="{3BC51B0F-E8EA-43A6-8822-43781EEAEC56}" srcOrd="0" destOrd="0" parTransId="{2B560EAF-8BCA-4527-B0E1-3D9A778FA8F6}" sibTransId="{F7BC7CB5-7180-4273-BC8F-A40558AA6FBB}"/>
    <dgm:cxn modelId="{DE15D741-D94F-6744-B248-1C405840BED2}" type="presOf" srcId="{3BC51B0F-E8EA-43A6-8822-43781EEAEC56}" destId="{D8C37EBB-FE59-2E42-8DD5-BEF580BD78EC}" srcOrd="0" destOrd="0" presId="urn:microsoft.com/office/officeart/2005/8/layout/cycle6"/>
    <dgm:cxn modelId="{49C13D4B-608D-4041-8056-9816BC095149}" type="presOf" srcId="{F7BC7CB5-7180-4273-BC8F-A40558AA6FBB}" destId="{D84109B9-6E1D-C440-B645-A7CB2BD6CC40}" srcOrd="0" destOrd="0" presId="urn:microsoft.com/office/officeart/2005/8/layout/cycle6"/>
    <dgm:cxn modelId="{3374A370-66E1-4E65-A276-2097093CDB62}" srcId="{3971A795-42BA-4065-8780-B8F866A193BE}" destId="{D210EC4D-463E-4A9C-BFB7-DAD9ABDFB3B1}" srcOrd="1" destOrd="0" parTransId="{88BD9C0D-5023-4781-A20F-42D616511165}" sibTransId="{EFB1ED35-AEC1-48DB-9E7C-8D82C00A3848}"/>
    <dgm:cxn modelId="{141BC7B6-73CA-C947-B8F5-481BDA8DAB3D}" type="presOf" srcId="{3971A795-42BA-4065-8780-B8F866A193BE}" destId="{79F738EF-CDD4-6943-9BFF-F1CDF7A9F0CE}" srcOrd="0" destOrd="0" presId="urn:microsoft.com/office/officeart/2005/8/layout/cycle6"/>
    <dgm:cxn modelId="{FA4CC3D4-EBD6-9246-8124-F48B58D21304}" type="presOf" srcId="{EFB1ED35-AEC1-48DB-9E7C-8D82C00A3848}" destId="{7A8B25F3-1CCF-D24F-94ED-E4E1EAD2E282}" srcOrd="0" destOrd="0" presId="urn:microsoft.com/office/officeart/2005/8/layout/cycle6"/>
    <dgm:cxn modelId="{7347C0EE-B196-DF4C-A5A7-89A61F860E0B}" type="presOf" srcId="{D210EC4D-463E-4A9C-BFB7-DAD9ABDFB3B1}" destId="{1C49CCEE-8285-044D-B626-3D086ABA56A5}" srcOrd="0" destOrd="0" presId="urn:microsoft.com/office/officeart/2005/8/layout/cycle6"/>
    <dgm:cxn modelId="{94E1FA04-2CD2-B049-92C7-A2BB22A7653F}" type="presParOf" srcId="{79F738EF-CDD4-6943-9BFF-F1CDF7A9F0CE}" destId="{D8C37EBB-FE59-2E42-8DD5-BEF580BD78EC}" srcOrd="0" destOrd="0" presId="urn:microsoft.com/office/officeart/2005/8/layout/cycle6"/>
    <dgm:cxn modelId="{370F1F89-F6C6-C440-9632-2E37002BBC86}" type="presParOf" srcId="{79F738EF-CDD4-6943-9BFF-F1CDF7A9F0CE}" destId="{3BD2D9C0-BD53-6749-88D4-668DD23E48BA}" srcOrd="1" destOrd="0" presId="urn:microsoft.com/office/officeart/2005/8/layout/cycle6"/>
    <dgm:cxn modelId="{6989BB27-1E21-EE43-97B5-52D461C6AC07}" type="presParOf" srcId="{79F738EF-CDD4-6943-9BFF-F1CDF7A9F0CE}" destId="{D84109B9-6E1D-C440-B645-A7CB2BD6CC40}" srcOrd="2" destOrd="0" presId="urn:microsoft.com/office/officeart/2005/8/layout/cycle6"/>
    <dgm:cxn modelId="{AAAFE576-81E8-7F4A-A69E-2234E59DA36C}" type="presParOf" srcId="{79F738EF-CDD4-6943-9BFF-F1CDF7A9F0CE}" destId="{1C49CCEE-8285-044D-B626-3D086ABA56A5}" srcOrd="3" destOrd="0" presId="urn:microsoft.com/office/officeart/2005/8/layout/cycle6"/>
    <dgm:cxn modelId="{1C4CBA72-34BF-AB44-8B3B-38B9D015A051}" type="presParOf" srcId="{79F738EF-CDD4-6943-9BFF-F1CDF7A9F0CE}" destId="{86E4883B-9D4C-ED48-9C3A-E204D40277FB}" srcOrd="4" destOrd="0" presId="urn:microsoft.com/office/officeart/2005/8/layout/cycle6"/>
    <dgm:cxn modelId="{4CFB15FD-1C54-3841-9A7D-801C055B12CA}" type="presParOf" srcId="{79F738EF-CDD4-6943-9BFF-F1CDF7A9F0CE}" destId="{7A8B25F3-1CCF-D24F-94ED-E4E1EAD2E282}"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37EBB-FE59-2E42-8DD5-BEF580BD78EC}">
      <dsp:nvSpPr>
        <dsp:cNvPr id="0" name=""/>
        <dsp:cNvSpPr/>
      </dsp:nvSpPr>
      <dsp:spPr>
        <a:xfrm>
          <a:off x="450947" y="882586"/>
          <a:ext cx="2539151" cy="16504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Cancelled reservations: 43,811</a:t>
          </a:r>
        </a:p>
      </dsp:txBody>
      <dsp:txXfrm>
        <a:off x="531515" y="963154"/>
        <a:ext cx="2378015" cy="1489312"/>
      </dsp:txXfrm>
    </dsp:sp>
    <dsp:sp modelId="{D84109B9-6E1D-C440-B645-A7CB2BD6CC40}">
      <dsp:nvSpPr>
        <dsp:cNvPr id="0" name=""/>
        <dsp:cNvSpPr/>
      </dsp:nvSpPr>
      <dsp:spPr>
        <a:xfrm>
          <a:off x="1720522" y="306976"/>
          <a:ext cx="2801669" cy="2801669"/>
        </a:xfrm>
        <a:custGeom>
          <a:avLst/>
          <a:gdLst/>
          <a:ahLst/>
          <a:cxnLst/>
          <a:rect l="0" t="0" r="0" b="0"/>
          <a:pathLst>
            <a:path>
              <a:moveTo>
                <a:pt x="282354" y="557425"/>
              </a:moveTo>
              <a:arcTo wR="1400834" hR="1400834" stAng="13021126" swAng="6357749"/>
            </a:path>
          </a:pathLst>
        </a:custGeom>
        <a:noFill/>
        <a:ln w="635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49CCEE-8285-044D-B626-3D086ABA56A5}">
      <dsp:nvSpPr>
        <dsp:cNvPr id="0" name=""/>
        <dsp:cNvSpPr/>
      </dsp:nvSpPr>
      <dsp:spPr>
        <a:xfrm>
          <a:off x="3252616" y="882586"/>
          <a:ext cx="2539151" cy="165044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Not Cancelled Reservations: 73,140</a:t>
          </a:r>
        </a:p>
      </dsp:txBody>
      <dsp:txXfrm>
        <a:off x="3333184" y="963154"/>
        <a:ext cx="2378015" cy="1489312"/>
      </dsp:txXfrm>
    </dsp:sp>
    <dsp:sp modelId="{7A8B25F3-1CCF-D24F-94ED-E4E1EAD2E282}">
      <dsp:nvSpPr>
        <dsp:cNvPr id="0" name=""/>
        <dsp:cNvSpPr/>
      </dsp:nvSpPr>
      <dsp:spPr>
        <a:xfrm>
          <a:off x="1720522" y="306976"/>
          <a:ext cx="2801669" cy="2801669"/>
        </a:xfrm>
        <a:custGeom>
          <a:avLst/>
          <a:gdLst/>
          <a:ahLst/>
          <a:cxnLst/>
          <a:rect l="0" t="0" r="0" b="0"/>
          <a:pathLst>
            <a:path>
              <a:moveTo>
                <a:pt x="2519314" y="2244244"/>
              </a:moveTo>
              <a:arcTo wR="1400834" hR="1400834" stAng="2221126" swAng="6357749"/>
            </a:path>
          </a:pathLst>
        </a:custGeom>
        <a:noFill/>
        <a:ln w="6350"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EB4B9-E2CD-F040-9919-A1C356934252}" type="datetimeFigureOut">
              <a:rPr lang="en-US" smtClean="0"/>
              <a:t>7/6/21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36711-5358-F045-A2B8-9B204B7C2DE0}" type="slidenum">
              <a:rPr lang="en-US" smtClean="0"/>
              <a:t>‹#›</a:t>
            </a:fld>
            <a:endParaRPr lang="en-US"/>
          </a:p>
        </p:txBody>
      </p:sp>
    </p:spTree>
    <p:extLst>
      <p:ext uri="{BB962C8B-B14F-4D97-AF65-F5344CB8AC3E}">
        <p14:creationId xmlns:p14="http://schemas.microsoft.com/office/powerpoint/2010/main" val="3561713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1</a:t>
            </a:fld>
            <a:endParaRPr lang="en-US"/>
          </a:p>
        </p:txBody>
      </p:sp>
    </p:spTree>
    <p:extLst>
      <p:ext uri="{BB962C8B-B14F-4D97-AF65-F5344CB8AC3E}">
        <p14:creationId xmlns:p14="http://schemas.microsoft.com/office/powerpoint/2010/main" val="165694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12</a:t>
            </a:fld>
            <a:endParaRPr lang="en-US"/>
          </a:p>
        </p:txBody>
      </p:sp>
    </p:spTree>
    <p:extLst>
      <p:ext uri="{BB962C8B-B14F-4D97-AF65-F5344CB8AC3E}">
        <p14:creationId xmlns:p14="http://schemas.microsoft.com/office/powerpoint/2010/main" val="1904499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project is for hotels to identify and analyze the customer’s behavior and reduce cancellation and set good price points which can increase profit. Go over goals  and data </a:t>
            </a:r>
          </a:p>
          <a:p>
            <a:endParaRPr lang="en-US" dirty="0"/>
          </a:p>
          <a:p>
            <a:r>
              <a:rPr lang="en-US" dirty="0"/>
              <a:t>Some of examples of features includes things like leading time until the booking confirmed, room type, meal type, date, repeated customer, agent and more features associated with hotel booking transaction. </a:t>
            </a:r>
          </a:p>
        </p:txBody>
      </p:sp>
      <p:sp>
        <p:nvSpPr>
          <p:cNvPr id="4" name="Slide Number Placeholder 3"/>
          <p:cNvSpPr>
            <a:spLocks noGrp="1"/>
          </p:cNvSpPr>
          <p:nvPr>
            <p:ph type="sldNum" sz="quarter" idx="5"/>
          </p:nvPr>
        </p:nvSpPr>
        <p:spPr/>
        <p:txBody>
          <a:bodyPr/>
          <a:lstStyle/>
          <a:p>
            <a:fld id="{62736711-5358-F045-A2B8-9B204B7C2DE0}" type="slidenum">
              <a:rPr lang="en-US" smtClean="0"/>
              <a:t>2</a:t>
            </a:fld>
            <a:endParaRPr lang="en-US"/>
          </a:p>
        </p:txBody>
      </p:sp>
    </p:spTree>
    <p:extLst>
      <p:ext uri="{BB962C8B-B14F-4D97-AF65-F5344CB8AC3E}">
        <p14:creationId xmlns:p14="http://schemas.microsoft.com/office/powerpoint/2010/main" val="1010034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3</a:t>
            </a:fld>
            <a:endParaRPr lang="en-US"/>
          </a:p>
        </p:txBody>
      </p:sp>
    </p:spTree>
    <p:extLst>
      <p:ext uri="{BB962C8B-B14F-4D97-AF65-F5344CB8AC3E}">
        <p14:creationId xmlns:p14="http://schemas.microsoft.com/office/powerpoint/2010/main" val="1451123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4</a:t>
            </a:fld>
            <a:endParaRPr lang="en-US"/>
          </a:p>
        </p:txBody>
      </p:sp>
    </p:spTree>
    <p:extLst>
      <p:ext uri="{BB962C8B-B14F-4D97-AF65-F5344CB8AC3E}">
        <p14:creationId xmlns:p14="http://schemas.microsoft.com/office/powerpoint/2010/main" val="160128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5</a:t>
            </a:fld>
            <a:endParaRPr lang="en-US"/>
          </a:p>
        </p:txBody>
      </p:sp>
    </p:spTree>
    <p:extLst>
      <p:ext uri="{BB962C8B-B14F-4D97-AF65-F5344CB8AC3E}">
        <p14:creationId xmlns:p14="http://schemas.microsoft.com/office/powerpoint/2010/main" val="148849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6</a:t>
            </a:fld>
            <a:endParaRPr lang="en-US"/>
          </a:p>
        </p:txBody>
      </p:sp>
    </p:spTree>
    <p:extLst>
      <p:ext uri="{BB962C8B-B14F-4D97-AF65-F5344CB8AC3E}">
        <p14:creationId xmlns:p14="http://schemas.microsoft.com/office/powerpoint/2010/main" val="319086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8</a:t>
            </a:fld>
            <a:endParaRPr lang="en-US"/>
          </a:p>
        </p:txBody>
      </p:sp>
    </p:spTree>
    <p:extLst>
      <p:ext uri="{BB962C8B-B14F-4D97-AF65-F5344CB8AC3E}">
        <p14:creationId xmlns:p14="http://schemas.microsoft.com/office/powerpoint/2010/main" val="370315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9</a:t>
            </a:fld>
            <a:endParaRPr lang="en-US"/>
          </a:p>
        </p:txBody>
      </p:sp>
    </p:spTree>
    <p:extLst>
      <p:ext uri="{BB962C8B-B14F-4D97-AF65-F5344CB8AC3E}">
        <p14:creationId xmlns:p14="http://schemas.microsoft.com/office/powerpoint/2010/main" val="4237739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736711-5358-F045-A2B8-9B204B7C2DE0}" type="slidenum">
              <a:rPr lang="en-US" smtClean="0"/>
              <a:t>10</a:t>
            </a:fld>
            <a:endParaRPr lang="en-US"/>
          </a:p>
        </p:txBody>
      </p:sp>
    </p:spTree>
    <p:extLst>
      <p:ext uri="{BB962C8B-B14F-4D97-AF65-F5344CB8AC3E}">
        <p14:creationId xmlns:p14="http://schemas.microsoft.com/office/powerpoint/2010/main" val="529369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7FDB60E-6FB8-3B4D-AC67-9B9738C90088}" type="datetimeFigureOut">
              <a:rPr lang="en-US" smtClean="0"/>
              <a:t>7/6/21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316029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FDB60E-6FB8-3B4D-AC67-9B9738C90088}" type="datetimeFigureOut">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264469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FDB60E-6FB8-3B4D-AC67-9B9738C90088}" type="datetimeFigureOut">
              <a:rPr lang="en-US" smtClean="0"/>
              <a:t>7/6/21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178748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FDB60E-6FB8-3B4D-AC67-9B9738C90088}" type="datetimeFigureOut">
              <a:rPr lang="en-US" smtClean="0"/>
              <a:t>7/6/21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22098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7FDB60E-6FB8-3B4D-AC67-9B9738C90088}" type="datetimeFigureOut">
              <a:rPr lang="en-US" smtClean="0"/>
              <a:t>7/6/21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3870677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7FDB60E-6FB8-3B4D-AC67-9B9738C90088}" type="datetimeFigureOut">
              <a:rPr lang="en-US" smtClean="0"/>
              <a:t>7/6/21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7340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7FDB60E-6FB8-3B4D-AC67-9B9738C90088}" type="datetimeFigureOut">
              <a:rPr lang="en-US" smtClean="0"/>
              <a:t>7/6/21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5D4752-18E3-B741-84DD-A0107CE670D9}"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4254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DB60E-6FB8-3B4D-AC67-9B9738C90088}" type="datetimeFigureOut">
              <a:rPr lang="en-US" smtClean="0"/>
              <a:t>7/6/21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82914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FDB60E-6FB8-3B4D-AC67-9B9738C90088}" type="datetimeFigureOut">
              <a:rPr lang="en-US" smtClean="0"/>
              <a:t>7/6/21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409942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7FDB60E-6FB8-3B4D-AC67-9B9738C90088}" type="datetimeFigureOut">
              <a:rPr lang="en-US" smtClean="0"/>
              <a:t>7/6/21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1665524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7FDB60E-6FB8-3B4D-AC67-9B9738C90088}" type="datetimeFigureOut">
              <a:rPr lang="en-US" smtClean="0"/>
              <a:t>7/6/21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D5D4752-18E3-B741-84DD-A0107CE670D9}" type="slidenum">
              <a:rPr lang="en-US" smtClean="0"/>
              <a:t>‹#›</a:t>
            </a:fld>
            <a:endParaRPr lang="en-US"/>
          </a:p>
        </p:txBody>
      </p:sp>
    </p:spTree>
    <p:extLst>
      <p:ext uri="{BB962C8B-B14F-4D97-AF65-F5344CB8AC3E}">
        <p14:creationId xmlns:p14="http://schemas.microsoft.com/office/powerpoint/2010/main" val="3792425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7FDB60E-6FB8-3B4D-AC67-9B9738C90088}" type="datetimeFigureOut">
              <a:rPr lang="en-US" smtClean="0"/>
              <a:t>7/6/21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D5D4752-18E3-B741-84DD-A0107CE670D9}" type="slidenum">
              <a:rPr lang="en-US" smtClean="0"/>
              <a:t>‹#›</a:t>
            </a:fld>
            <a:endParaRPr lang="en-US"/>
          </a:p>
        </p:txBody>
      </p:sp>
    </p:spTree>
    <p:extLst>
      <p:ext uri="{BB962C8B-B14F-4D97-AF65-F5344CB8AC3E}">
        <p14:creationId xmlns:p14="http://schemas.microsoft.com/office/powerpoint/2010/main" val="395132796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indoor, window&#10;&#10;Description automatically generated">
            <a:extLst>
              <a:ext uri="{FF2B5EF4-FFF2-40B4-BE49-F238E27FC236}">
                <a16:creationId xmlns:a16="http://schemas.microsoft.com/office/drawing/2014/main" id="{C5136B23-4BD0-694B-8C1E-AFE5DA5F3E84}"/>
              </a:ext>
            </a:extLst>
          </p:cNvPr>
          <p:cNvPicPr>
            <a:picLocks/>
          </p:cNvPicPr>
          <p:nvPr/>
        </p:nvPicPr>
        <p:blipFill rotWithShape="1">
          <a:blip r:embed="rId3">
            <a:alphaModFix amt="40000"/>
          </a:blip>
          <a:srcRect r="12444"/>
          <a:stretch/>
        </p:blipFill>
        <p:spPr>
          <a:xfrm>
            <a:off x="0" y="0"/>
            <a:ext cx="12192000" cy="6858000"/>
          </a:xfrm>
          <a:prstGeom prst="rect">
            <a:avLst/>
          </a:prstGeom>
        </p:spPr>
      </p:pic>
      <p:sp>
        <p:nvSpPr>
          <p:cNvPr id="2" name="Title 1">
            <a:extLst>
              <a:ext uri="{FF2B5EF4-FFF2-40B4-BE49-F238E27FC236}">
                <a16:creationId xmlns:a16="http://schemas.microsoft.com/office/drawing/2014/main" id="{0A4BE12E-5251-2A4B-BE7F-99815387DDED}"/>
              </a:ext>
            </a:extLst>
          </p:cNvPr>
          <p:cNvSpPr>
            <a:spLocks noGrp="1"/>
          </p:cNvSpPr>
          <p:nvPr>
            <p:ph type="ctrTitle"/>
          </p:nvPr>
        </p:nvSpPr>
        <p:spPr>
          <a:noFill/>
          <a:ln w="38100" cap="sq">
            <a:solidFill>
              <a:schemeClr val="tx1"/>
            </a:solidFill>
            <a:miter lim="800000"/>
          </a:ln>
        </p:spPr>
        <p:txBody>
          <a:bodyPr anchor="ctr">
            <a:normAutofit/>
          </a:bodyPr>
          <a:lstStyle/>
          <a:p>
            <a:r>
              <a:rPr lang="en-US" sz="2900">
                <a:solidFill>
                  <a:schemeClr val="tx1"/>
                </a:solidFill>
              </a:rPr>
              <a:t>Analysis and predictive modeling of hotel cancellation and price trends</a:t>
            </a:r>
            <a:endParaRPr lang="en-US" sz="2900" dirty="0">
              <a:solidFill>
                <a:schemeClr val="tx1"/>
              </a:solidFill>
            </a:endParaRPr>
          </a:p>
        </p:txBody>
      </p:sp>
      <p:sp>
        <p:nvSpPr>
          <p:cNvPr id="3" name="Subtitle 2">
            <a:extLst>
              <a:ext uri="{FF2B5EF4-FFF2-40B4-BE49-F238E27FC236}">
                <a16:creationId xmlns:a16="http://schemas.microsoft.com/office/drawing/2014/main" id="{5CD236F7-3355-E843-BAB9-3983B6084FD9}"/>
              </a:ext>
            </a:extLst>
          </p:cNvPr>
          <p:cNvSpPr>
            <a:spLocks noGrp="1"/>
          </p:cNvSpPr>
          <p:nvPr>
            <p:ph type="subTitle" idx="1"/>
          </p:nvPr>
        </p:nvSpPr>
        <p:spPr/>
        <p:txBody>
          <a:bodyPr>
            <a:normAutofit fontScale="55000" lnSpcReduction="20000"/>
          </a:bodyPr>
          <a:lstStyle/>
          <a:p>
            <a:pPr>
              <a:lnSpc>
                <a:spcPct val="90000"/>
              </a:lnSpc>
              <a:spcAft>
                <a:spcPts val="600"/>
              </a:spcAft>
            </a:pPr>
            <a:endParaRPr lang="en-US" sz="1700">
              <a:solidFill>
                <a:schemeClr val="tx1"/>
              </a:solidFill>
            </a:endParaRPr>
          </a:p>
          <a:p>
            <a:pPr>
              <a:lnSpc>
                <a:spcPct val="90000"/>
              </a:lnSpc>
              <a:spcAft>
                <a:spcPts val="600"/>
              </a:spcAft>
            </a:pPr>
            <a:endParaRPr lang="en-US" sz="1700">
              <a:solidFill>
                <a:schemeClr val="tx1"/>
              </a:solidFill>
            </a:endParaRPr>
          </a:p>
          <a:p>
            <a:pPr>
              <a:lnSpc>
                <a:spcPct val="90000"/>
              </a:lnSpc>
              <a:spcAft>
                <a:spcPts val="600"/>
              </a:spcAft>
            </a:pPr>
            <a:r>
              <a:rPr lang="en-US" sz="2600">
                <a:solidFill>
                  <a:schemeClr val="tx1"/>
                </a:solidFill>
              </a:rPr>
              <a:t>Soyoung An</a:t>
            </a:r>
          </a:p>
          <a:p>
            <a:pPr>
              <a:lnSpc>
                <a:spcPct val="90000"/>
              </a:lnSpc>
              <a:spcAft>
                <a:spcPts val="600"/>
              </a:spcAft>
            </a:pPr>
            <a:r>
              <a:rPr lang="en-US" sz="2600">
                <a:solidFill>
                  <a:schemeClr val="tx1"/>
                </a:solidFill>
              </a:rPr>
              <a:t>Jun 2021</a:t>
            </a:r>
            <a:endParaRPr lang="en-US" sz="2600" dirty="0">
              <a:solidFill>
                <a:schemeClr val="tx1"/>
              </a:solidFill>
            </a:endParaRPr>
          </a:p>
        </p:txBody>
      </p:sp>
    </p:spTree>
    <p:extLst>
      <p:ext uri="{BB962C8B-B14F-4D97-AF65-F5344CB8AC3E}">
        <p14:creationId xmlns:p14="http://schemas.microsoft.com/office/powerpoint/2010/main" val="224553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7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700"/>
                                        <p:tgtEl>
                                          <p:spTgt spid="3">
                                            <p:txEl>
                                              <p:pRg st="3" end="3"/>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F5F-8DB0-5F45-B253-0D638F7EC10A}"/>
              </a:ext>
            </a:extLst>
          </p:cNvPr>
          <p:cNvSpPr>
            <a:spLocks noGrp="1"/>
          </p:cNvSpPr>
          <p:nvPr>
            <p:ph type="title"/>
          </p:nvPr>
        </p:nvSpPr>
        <p:spPr>
          <a:xfrm>
            <a:off x="6727873" y="595146"/>
            <a:ext cx="4793758" cy="1188720"/>
          </a:xfrm>
        </p:spPr>
        <p:txBody>
          <a:bodyPr>
            <a:normAutofit/>
          </a:bodyPr>
          <a:lstStyle/>
          <a:p>
            <a:r>
              <a:rPr lang="en-US" sz="2000" dirty="0"/>
              <a:t>Comparative studies on cancellation predictive models</a:t>
            </a:r>
          </a:p>
        </p:txBody>
      </p:sp>
      <p:sp>
        <p:nvSpPr>
          <p:cNvPr id="29" name="Rectangle 28">
            <a:extLst>
              <a:ext uri="{FF2B5EF4-FFF2-40B4-BE49-F238E27FC236}">
                <a16:creationId xmlns:a16="http://schemas.microsoft.com/office/drawing/2014/main" id="{65B34324-8F10-4614-BFE4-2E3C7F3E1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E952EC-AFF6-4197-9272-C0D7C0F5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B25484-22BA-AB4B-B6F0-F674421B52D1}"/>
              </a:ext>
            </a:extLst>
          </p:cNvPr>
          <p:cNvPicPr>
            <a:picLocks noChangeAspect="1"/>
          </p:cNvPicPr>
          <p:nvPr/>
        </p:nvPicPr>
        <p:blipFill>
          <a:blip r:embed="rId3"/>
          <a:stretch>
            <a:fillRect/>
          </a:stretch>
        </p:blipFill>
        <p:spPr>
          <a:xfrm>
            <a:off x="467172" y="1104223"/>
            <a:ext cx="2880360" cy="2109863"/>
          </a:xfrm>
          <a:prstGeom prst="rect">
            <a:avLst/>
          </a:prstGeom>
        </p:spPr>
      </p:pic>
      <p:sp>
        <p:nvSpPr>
          <p:cNvPr id="33" name="Rectangle 32">
            <a:extLst>
              <a:ext uri="{FF2B5EF4-FFF2-40B4-BE49-F238E27FC236}">
                <a16:creationId xmlns:a16="http://schemas.microsoft.com/office/drawing/2014/main" id="{D09AAB66-CD8D-477A-A21A-2105E6D82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2"/>
            <a:ext cx="2111317" cy="2721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6D8E479-D082-2D44-944D-D110B571D076}"/>
              </a:ext>
            </a:extLst>
          </p:cNvPr>
          <p:cNvPicPr>
            <a:picLocks noChangeAspect="1"/>
          </p:cNvPicPr>
          <p:nvPr/>
        </p:nvPicPr>
        <p:blipFill>
          <a:blip r:embed="rId4"/>
          <a:stretch>
            <a:fillRect/>
          </a:stretch>
        </p:blipFill>
        <p:spPr>
          <a:xfrm>
            <a:off x="3828150" y="1027124"/>
            <a:ext cx="1783661" cy="1319909"/>
          </a:xfrm>
          <a:prstGeom prst="rect">
            <a:avLst/>
          </a:prstGeom>
        </p:spPr>
      </p:pic>
      <p:sp>
        <p:nvSpPr>
          <p:cNvPr id="35" name="Rectangle 34">
            <a:extLst>
              <a:ext uri="{FF2B5EF4-FFF2-40B4-BE49-F238E27FC236}">
                <a16:creationId xmlns:a16="http://schemas.microsoft.com/office/drawing/2014/main" id="{46A326B9-FD78-4195-A659-95DAFC1DD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4157447"/>
            <a:ext cx="3208079" cy="2378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A81596-DA0E-E147-BEBC-B985D6D8B89A}"/>
              </a:ext>
            </a:extLst>
          </p:cNvPr>
          <p:cNvPicPr>
            <a:picLocks noChangeAspect="1"/>
          </p:cNvPicPr>
          <p:nvPr/>
        </p:nvPicPr>
        <p:blipFill>
          <a:blip r:embed="rId5"/>
          <a:stretch>
            <a:fillRect/>
          </a:stretch>
        </p:blipFill>
        <p:spPr>
          <a:xfrm>
            <a:off x="370582" y="4248067"/>
            <a:ext cx="3073539" cy="2197580"/>
          </a:xfrm>
          <a:prstGeom prst="rect">
            <a:avLst/>
          </a:prstGeom>
        </p:spPr>
      </p:pic>
      <p:sp>
        <p:nvSpPr>
          <p:cNvPr id="37" name="Rectangle 36">
            <a:extLst>
              <a:ext uri="{FF2B5EF4-FFF2-40B4-BE49-F238E27FC236}">
                <a16:creationId xmlns:a16="http://schemas.microsoft.com/office/drawing/2014/main" id="{13DAFF6B-5BEC-4153-93E9-6B735BC1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27130"/>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0B9068-C76C-FD42-953C-E34CBDAD2B1A}"/>
              </a:ext>
            </a:extLst>
          </p:cNvPr>
          <p:cNvPicPr>
            <a:picLocks noChangeAspect="1"/>
          </p:cNvPicPr>
          <p:nvPr/>
        </p:nvPicPr>
        <p:blipFill>
          <a:blip r:embed="rId6"/>
          <a:stretch>
            <a:fillRect/>
          </a:stretch>
        </p:blipFill>
        <p:spPr>
          <a:xfrm>
            <a:off x="3828150" y="4001256"/>
            <a:ext cx="1783661" cy="1324368"/>
          </a:xfrm>
          <a:prstGeom prst="rect">
            <a:avLst/>
          </a:prstGeom>
        </p:spPr>
      </p:pic>
      <p:sp>
        <p:nvSpPr>
          <p:cNvPr id="3" name="Content Placeholder 2">
            <a:extLst>
              <a:ext uri="{FF2B5EF4-FFF2-40B4-BE49-F238E27FC236}">
                <a16:creationId xmlns:a16="http://schemas.microsoft.com/office/drawing/2014/main" id="{52687925-B468-7349-A1F1-D957946A3E91}"/>
              </a:ext>
            </a:extLst>
          </p:cNvPr>
          <p:cNvSpPr>
            <a:spLocks noGrp="1"/>
          </p:cNvSpPr>
          <p:nvPr>
            <p:ph idx="1"/>
          </p:nvPr>
        </p:nvSpPr>
        <p:spPr>
          <a:xfrm>
            <a:off x="6727874" y="2058519"/>
            <a:ext cx="4793757" cy="2840854"/>
          </a:xfrm>
        </p:spPr>
        <p:txBody>
          <a:bodyPr>
            <a:normAutofit/>
          </a:bodyPr>
          <a:lstStyle/>
          <a:p>
            <a:r>
              <a:rPr lang="en-US" dirty="0"/>
              <a:t>Top 3 Features affecting cancellation (1):</a:t>
            </a:r>
          </a:p>
          <a:p>
            <a:pPr lvl="1"/>
            <a:r>
              <a:rPr lang="en-US" dirty="0" err="1"/>
              <a:t>Country_PRT</a:t>
            </a:r>
            <a:r>
              <a:rPr lang="en-US" dirty="0"/>
              <a:t> (Portugal) </a:t>
            </a:r>
          </a:p>
          <a:p>
            <a:pPr lvl="1"/>
            <a:r>
              <a:rPr lang="en-US" dirty="0" err="1"/>
              <a:t>Deposit_type_Non</a:t>
            </a:r>
            <a:r>
              <a:rPr lang="en-US" dirty="0"/>
              <a:t> Refund</a:t>
            </a:r>
          </a:p>
          <a:p>
            <a:pPr lvl="1"/>
            <a:r>
              <a:rPr lang="en-US" dirty="0" err="1"/>
              <a:t>Reservation_status_date_month</a:t>
            </a:r>
            <a:endParaRPr lang="en-US" dirty="0"/>
          </a:p>
        </p:txBody>
      </p:sp>
      <p:pic>
        <p:nvPicPr>
          <p:cNvPr id="13" name="Picture 12" descr="Diagram&#10;&#10;Description automatically generated with low confidence">
            <a:extLst>
              <a:ext uri="{FF2B5EF4-FFF2-40B4-BE49-F238E27FC236}">
                <a16:creationId xmlns:a16="http://schemas.microsoft.com/office/drawing/2014/main" id="{C2AA2999-B79E-1D4B-A80A-0364251B614E}"/>
              </a:ext>
            </a:extLst>
          </p:cNvPr>
          <p:cNvPicPr/>
          <p:nvPr/>
        </p:nvPicPr>
        <p:blipFill>
          <a:blip r:embed="rId7"/>
          <a:stretch>
            <a:fillRect/>
          </a:stretch>
        </p:blipFill>
        <p:spPr>
          <a:xfrm>
            <a:off x="6152952" y="3996580"/>
            <a:ext cx="5943600" cy="760095"/>
          </a:xfrm>
          <a:prstGeom prst="rect">
            <a:avLst/>
          </a:prstGeom>
        </p:spPr>
      </p:pic>
      <p:sp>
        <p:nvSpPr>
          <p:cNvPr id="5" name="TextBox 4">
            <a:extLst>
              <a:ext uri="{FF2B5EF4-FFF2-40B4-BE49-F238E27FC236}">
                <a16:creationId xmlns:a16="http://schemas.microsoft.com/office/drawing/2014/main" id="{77E1F00A-81BA-584C-829D-CD41CD94858B}"/>
              </a:ext>
            </a:extLst>
          </p:cNvPr>
          <p:cNvSpPr txBox="1"/>
          <p:nvPr/>
        </p:nvSpPr>
        <p:spPr>
          <a:xfrm>
            <a:off x="8057993" y="4756675"/>
            <a:ext cx="2763935" cy="369332"/>
          </a:xfrm>
          <a:prstGeom prst="rect">
            <a:avLst/>
          </a:prstGeom>
          <a:noFill/>
        </p:spPr>
        <p:txBody>
          <a:bodyPr wrap="square" rtlCol="0">
            <a:spAutoFit/>
          </a:bodyPr>
          <a:lstStyle/>
          <a:p>
            <a:r>
              <a:rPr lang="en-US" dirty="0"/>
              <a:t>Cancelled reservation </a:t>
            </a:r>
          </a:p>
        </p:txBody>
      </p:sp>
      <p:pic>
        <p:nvPicPr>
          <p:cNvPr id="15" name="Picture 14" descr="Graphical user interface, website&#10;&#10;Description automatically generated">
            <a:extLst>
              <a:ext uri="{FF2B5EF4-FFF2-40B4-BE49-F238E27FC236}">
                <a16:creationId xmlns:a16="http://schemas.microsoft.com/office/drawing/2014/main" id="{0455E1A0-C6D0-E243-98B4-64D31A82EE0C}"/>
              </a:ext>
            </a:extLst>
          </p:cNvPr>
          <p:cNvPicPr/>
          <p:nvPr/>
        </p:nvPicPr>
        <p:blipFill>
          <a:blip r:embed="rId8"/>
          <a:stretch>
            <a:fillRect/>
          </a:stretch>
        </p:blipFill>
        <p:spPr>
          <a:xfrm>
            <a:off x="6152952" y="5431676"/>
            <a:ext cx="5943600" cy="824865"/>
          </a:xfrm>
          <a:prstGeom prst="rect">
            <a:avLst/>
          </a:prstGeom>
        </p:spPr>
      </p:pic>
      <p:sp>
        <p:nvSpPr>
          <p:cNvPr id="9" name="Rectangle 8">
            <a:extLst>
              <a:ext uri="{FF2B5EF4-FFF2-40B4-BE49-F238E27FC236}">
                <a16:creationId xmlns:a16="http://schemas.microsoft.com/office/drawing/2014/main" id="{71B788B9-72B8-1D4B-8B0E-8D3FAFC437E9}"/>
              </a:ext>
            </a:extLst>
          </p:cNvPr>
          <p:cNvSpPr/>
          <p:nvPr/>
        </p:nvSpPr>
        <p:spPr>
          <a:xfrm>
            <a:off x="7940006" y="6281970"/>
            <a:ext cx="2679580" cy="369332"/>
          </a:xfrm>
          <a:prstGeom prst="rect">
            <a:avLst/>
          </a:prstGeom>
        </p:spPr>
        <p:txBody>
          <a:bodyPr wrap="none">
            <a:spAutoFit/>
          </a:bodyPr>
          <a:lstStyle/>
          <a:p>
            <a:r>
              <a:rPr lang="en-US" dirty="0"/>
              <a:t>Not cancelled reservation </a:t>
            </a:r>
          </a:p>
        </p:txBody>
      </p:sp>
    </p:spTree>
    <p:extLst>
      <p:ext uri="{BB962C8B-B14F-4D97-AF65-F5344CB8AC3E}">
        <p14:creationId xmlns:p14="http://schemas.microsoft.com/office/powerpoint/2010/main" val="425999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C572-97A5-3B4A-A051-603800323B51}"/>
              </a:ext>
            </a:extLst>
          </p:cNvPr>
          <p:cNvSpPr>
            <a:spLocks noGrp="1"/>
          </p:cNvSpPr>
          <p:nvPr>
            <p:ph type="title"/>
          </p:nvPr>
        </p:nvSpPr>
        <p:spPr>
          <a:xfrm>
            <a:off x="829781" y="2708804"/>
            <a:ext cx="3698803" cy="1440394"/>
          </a:xfrm>
          <a:prstGeom prst="ellipse">
            <a:avLst/>
          </a:prstGeom>
          <a:noFill/>
          <a:ln>
            <a:solidFill>
              <a:schemeClr val="tx1"/>
            </a:solidFill>
          </a:ln>
        </p:spPr>
        <p:txBody>
          <a:bodyPr>
            <a:normAutofit/>
          </a:bodyPr>
          <a:lstStyle/>
          <a:p>
            <a:r>
              <a:rPr lang="en-US" sz="2200">
                <a:solidFill>
                  <a:schemeClr val="tx1"/>
                </a:solidFill>
              </a:rPr>
              <a:t>Best Hotel Price Model</a:t>
            </a:r>
          </a:p>
        </p:txBody>
      </p:sp>
      <p:sp>
        <p:nvSpPr>
          <p:cNvPr id="26" name="Rectangle 25">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1C54CC-68DF-AB4F-818F-D1155478DC8D}"/>
              </a:ext>
            </a:extLst>
          </p:cNvPr>
          <p:cNvSpPr>
            <a:spLocks noGrp="1"/>
          </p:cNvSpPr>
          <p:nvPr>
            <p:ph idx="1"/>
          </p:nvPr>
        </p:nvSpPr>
        <p:spPr>
          <a:xfrm>
            <a:off x="6049182" y="802638"/>
            <a:ext cx="5408696" cy="5252722"/>
          </a:xfrm>
        </p:spPr>
        <p:txBody>
          <a:bodyPr anchor="ctr">
            <a:normAutofit/>
          </a:bodyPr>
          <a:lstStyle/>
          <a:p>
            <a:r>
              <a:rPr lang="en-US">
                <a:solidFill>
                  <a:schemeClr val="bg1"/>
                </a:solidFill>
              </a:rPr>
              <a:t>Random Forest</a:t>
            </a:r>
          </a:p>
          <a:p>
            <a:pPr lvl="1"/>
            <a:r>
              <a:rPr lang="en-US">
                <a:solidFill>
                  <a:schemeClr val="bg1"/>
                </a:solidFill>
              </a:rPr>
              <a:t>n_estimator = 1000</a:t>
            </a:r>
          </a:p>
          <a:p>
            <a:pPr lvl="1"/>
            <a:r>
              <a:rPr lang="en-US">
                <a:solidFill>
                  <a:schemeClr val="bg1"/>
                </a:solidFill>
              </a:rPr>
              <a:t>max_depth = 50</a:t>
            </a:r>
          </a:p>
          <a:p>
            <a:pPr lvl="1"/>
            <a:r>
              <a:rPr lang="en-US">
                <a:solidFill>
                  <a:schemeClr val="bg1"/>
                </a:solidFill>
              </a:rPr>
              <a:t>max_features = ‘auto’</a:t>
            </a:r>
          </a:p>
          <a:p>
            <a:r>
              <a:rPr lang="en-US">
                <a:solidFill>
                  <a:schemeClr val="bg1"/>
                </a:solidFill>
              </a:rPr>
              <a:t>Errors</a:t>
            </a:r>
          </a:p>
          <a:p>
            <a:pPr lvl="1"/>
            <a:r>
              <a:rPr lang="en-US">
                <a:solidFill>
                  <a:schemeClr val="bg1"/>
                </a:solidFill>
              </a:rPr>
              <a:t>R squared: 0.926</a:t>
            </a:r>
          </a:p>
          <a:p>
            <a:pPr lvl="1"/>
            <a:r>
              <a:rPr lang="en-US">
                <a:solidFill>
                  <a:schemeClr val="bg1"/>
                </a:solidFill>
              </a:rPr>
              <a:t>Mean Squared Error: 12.675</a:t>
            </a:r>
          </a:p>
          <a:p>
            <a:pPr lvl="1"/>
            <a:r>
              <a:rPr lang="en-US">
                <a:solidFill>
                  <a:schemeClr val="bg1"/>
                </a:solidFill>
              </a:rPr>
              <a:t>Mean Absolute Error: 6.5474</a:t>
            </a:r>
          </a:p>
          <a:p>
            <a:r>
              <a:rPr lang="en-US">
                <a:solidFill>
                  <a:schemeClr val="bg1"/>
                </a:solidFill>
              </a:rPr>
              <a:t>Top 5 Important features</a:t>
            </a:r>
          </a:p>
          <a:p>
            <a:pPr lvl="1"/>
            <a:r>
              <a:rPr lang="en-US">
                <a:solidFill>
                  <a:schemeClr val="bg1"/>
                </a:solidFill>
              </a:rPr>
              <a:t>Arrival_date_month</a:t>
            </a:r>
          </a:p>
          <a:p>
            <a:pPr lvl="1"/>
            <a:r>
              <a:rPr lang="en-US">
                <a:solidFill>
                  <a:schemeClr val="bg1"/>
                </a:solidFill>
              </a:rPr>
              <a:t>Reserved_room_type_A</a:t>
            </a:r>
          </a:p>
          <a:p>
            <a:pPr lvl="1"/>
            <a:r>
              <a:rPr lang="en-US">
                <a:solidFill>
                  <a:schemeClr val="bg1"/>
                </a:solidFill>
              </a:rPr>
              <a:t>Arrival_date_week_number</a:t>
            </a:r>
          </a:p>
          <a:p>
            <a:pPr lvl="1"/>
            <a:r>
              <a:rPr lang="en-US">
                <a:solidFill>
                  <a:schemeClr val="bg1"/>
                </a:solidFill>
              </a:rPr>
              <a:t>Children</a:t>
            </a:r>
          </a:p>
          <a:p>
            <a:pPr lvl="1"/>
            <a:r>
              <a:rPr lang="en-US">
                <a:solidFill>
                  <a:schemeClr val="bg1"/>
                </a:solidFill>
              </a:rPr>
              <a:t>Agent</a:t>
            </a:r>
          </a:p>
        </p:txBody>
      </p:sp>
    </p:spTree>
    <p:extLst>
      <p:ext uri="{BB962C8B-B14F-4D97-AF65-F5344CB8AC3E}">
        <p14:creationId xmlns:p14="http://schemas.microsoft.com/office/powerpoint/2010/main" val="12679555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68B1C-785D-594A-A171-905C24D1ED39}"/>
              </a:ext>
            </a:extLst>
          </p:cNvPr>
          <p:cNvSpPr>
            <a:spLocks noGrp="1"/>
          </p:cNvSpPr>
          <p:nvPr>
            <p:ph type="title"/>
          </p:nvPr>
        </p:nvSpPr>
        <p:spPr>
          <a:xfrm>
            <a:off x="2231136" y="467418"/>
            <a:ext cx="7729728" cy="1188720"/>
          </a:xfrm>
          <a:solidFill>
            <a:srgbClr val="FFFFFF"/>
          </a:solidFill>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D13A52A1-16B0-5744-AF5A-EE7DFFC8F6B9}"/>
              </a:ext>
            </a:extLst>
          </p:cNvPr>
          <p:cNvSpPr>
            <a:spLocks noGrp="1"/>
          </p:cNvSpPr>
          <p:nvPr>
            <p:ph idx="1"/>
          </p:nvPr>
        </p:nvSpPr>
        <p:spPr>
          <a:xfrm>
            <a:off x="1706062" y="2291262"/>
            <a:ext cx="8779512" cy="2879256"/>
          </a:xfrm>
        </p:spPr>
        <p:txBody>
          <a:bodyPr>
            <a:normAutofit/>
          </a:bodyPr>
          <a:lstStyle/>
          <a:p>
            <a:r>
              <a:rPr lang="en-US" dirty="0">
                <a:solidFill>
                  <a:srgbClr val="404040"/>
                </a:solidFill>
              </a:rPr>
              <a:t>Provided hotels the analysis to reduce cancellation and set reasonable price points which helps to reduce unexpected profit loss</a:t>
            </a:r>
          </a:p>
          <a:p>
            <a:r>
              <a:rPr lang="en-US" dirty="0">
                <a:solidFill>
                  <a:srgbClr val="404040"/>
                </a:solidFill>
              </a:rPr>
              <a:t>Developed classification and regression models for hotel using various machine learning algorithms with above 90% average accuracy (classification) and 0.92 R</a:t>
            </a:r>
            <a:r>
              <a:rPr lang="en-US" baseline="30000" dirty="0">
                <a:solidFill>
                  <a:srgbClr val="404040"/>
                </a:solidFill>
              </a:rPr>
              <a:t>2</a:t>
            </a:r>
            <a:r>
              <a:rPr lang="en-US" dirty="0">
                <a:solidFill>
                  <a:srgbClr val="404040"/>
                </a:solidFill>
              </a:rPr>
              <a:t> error (regression) in model performance </a:t>
            </a:r>
          </a:p>
          <a:p>
            <a:r>
              <a:rPr lang="en-US" dirty="0">
                <a:solidFill>
                  <a:srgbClr val="404040"/>
                </a:solidFill>
              </a:rPr>
              <a:t>Performed comparative studies to analyze how feature importance impacts the results of the price and cancellation models for individual transactions for customers</a:t>
            </a:r>
          </a:p>
        </p:txBody>
      </p:sp>
    </p:spTree>
    <p:extLst>
      <p:ext uri="{BB962C8B-B14F-4D97-AF65-F5344CB8AC3E}">
        <p14:creationId xmlns:p14="http://schemas.microsoft.com/office/powerpoint/2010/main" val="2969408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6" name="Rectangle 42">
            <a:extLst>
              <a:ext uri="{FF2B5EF4-FFF2-40B4-BE49-F238E27FC236}">
                <a16:creationId xmlns:a16="http://schemas.microsoft.com/office/drawing/2014/main" id="{23530FE0-C542-45A1-BCD8-935787009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51" y="640080"/>
            <a:ext cx="8924024" cy="520099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0543" y="825096"/>
            <a:ext cx="8549640" cy="48309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74F8C2-3565-1346-8D34-166B31A993A5}"/>
              </a:ext>
            </a:extLst>
          </p:cNvPr>
          <p:cNvSpPr>
            <a:spLocks noGrp="1"/>
          </p:cNvSpPr>
          <p:nvPr>
            <p:ph idx="1"/>
          </p:nvPr>
        </p:nvSpPr>
        <p:spPr>
          <a:xfrm>
            <a:off x="1316984" y="1283546"/>
            <a:ext cx="5715917" cy="3914063"/>
          </a:xfrm>
        </p:spPr>
        <p:txBody>
          <a:bodyPr anchor="ctr">
            <a:normAutofit/>
          </a:bodyPr>
          <a:lstStyle/>
          <a:p>
            <a:pPr marL="0" indent="0">
              <a:lnSpc>
                <a:spcPct val="90000"/>
              </a:lnSpc>
              <a:buNone/>
            </a:pPr>
            <a:r>
              <a:rPr lang="en-US" sz="1100" dirty="0">
                <a:solidFill>
                  <a:srgbClr val="404040"/>
                </a:solidFill>
              </a:rPr>
              <a:t>Often, hotel cancellation can lead to the business loss. Having ability to accurately predict future customers’ cancellation rates is important. Predicting a hotel price rate is essential to evaluate demand for accommodation and pricing the room rates accordingly. </a:t>
            </a:r>
          </a:p>
          <a:p>
            <a:pPr marL="0" indent="0">
              <a:lnSpc>
                <a:spcPct val="90000"/>
              </a:lnSpc>
              <a:buNone/>
            </a:pPr>
            <a:r>
              <a:rPr lang="en-US" sz="1100" b="1" dirty="0">
                <a:solidFill>
                  <a:srgbClr val="404040"/>
                </a:solidFill>
              </a:rPr>
              <a:t>Predicting the actual demand and price can help to reduce the unexpected profit loss. </a:t>
            </a:r>
          </a:p>
          <a:p>
            <a:pPr marL="0" indent="0">
              <a:lnSpc>
                <a:spcPct val="90000"/>
              </a:lnSpc>
              <a:buNone/>
            </a:pPr>
            <a:endParaRPr lang="en-US" sz="1100" b="1" u="sng" dirty="0">
              <a:solidFill>
                <a:srgbClr val="404040"/>
              </a:solidFill>
            </a:endParaRPr>
          </a:p>
          <a:p>
            <a:pPr marL="0" indent="0">
              <a:lnSpc>
                <a:spcPct val="90000"/>
              </a:lnSpc>
              <a:buNone/>
            </a:pPr>
            <a:r>
              <a:rPr lang="en-US" sz="1100" b="1" u="sng" dirty="0">
                <a:solidFill>
                  <a:srgbClr val="404040"/>
                </a:solidFill>
              </a:rPr>
              <a:t>Goals</a:t>
            </a:r>
          </a:p>
          <a:p>
            <a:pPr marL="342900" indent="-342900">
              <a:lnSpc>
                <a:spcPct val="90000"/>
              </a:lnSpc>
              <a:buFont typeface="+mj-lt"/>
              <a:buAutoNum type="arabicPeriod"/>
            </a:pPr>
            <a:r>
              <a:rPr lang="en-US" sz="1100" dirty="0">
                <a:solidFill>
                  <a:srgbClr val="404040"/>
                </a:solidFill>
              </a:rPr>
              <a:t>Identify the key factors that influence cancellation rate and price</a:t>
            </a:r>
          </a:p>
          <a:p>
            <a:pPr marL="342900" indent="-342900">
              <a:lnSpc>
                <a:spcPct val="90000"/>
              </a:lnSpc>
              <a:buFont typeface="+mj-lt"/>
              <a:buAutoNum type="arabicPeriod"/>
            </a:pPr>
            <a:r>
              <a:rPr lang="en-US" sz="1100" dirty="0">
                <a:solidFill>
                  <a:srgbClr val="404040"/>
                </a:solidFill>
              </a:rPr>
              <a:t>Identify whether the average daily rates (ADR) between two groups (cancelled/not cancelled) are same</a:t>
            </a:r>
          </a:p>
          <a:p>
            <a:pPr marL="342900" indent="-342900">
              <a:lnSpc>
                <a:spcPct val="90000"/>
              </a:lnSpc>
              <a:buFont typeface="+mj-lt"/>
              <a:buAutoNum type="arabicPeriod"/>
            </a:pPr>
            <a:r>
              <a:rPr lang="en-US" sz="1100" dirty="0">
                <a:solidFill>
                  <a:srgbClr val="404040"/>
                </a:solidFill>
              </a:rPr>
              <a:t>Develop a predictive models to estimate cancellation and price</a:t>
            </a:r>
          </a:p>
          <a:p>
            <a:pPr marL="0" indent="0">
              <a:lnSpc>
                <a:spcPct val="90000"/>
              </a:lnSpc>
              <a:buNone/>
            </a:pPr>
            <a:endParaRPr lang="en-US" sz="1100" dirty="0">
              <a:solidFill>
                <a:srgbClr val="404040"/>
              </a:solidFill>
            </a:endParaRPr>
          </a:p>
          <a:p>
            <a:pPr marL="0" indent="0">
              <a:lnSpc>
                <a:spcPct val="90000"/>
              </a:lnSpc>
              <a:buNone/>
            </a:pPr>
            <a:r>
              <a:rPr lang="en-US" sz="1100" b="1" u="sng" dirty="0">
                <a:solidFill>
                  <a:srgbClr val="404040"/>
                </a:solidFill>
              </a:rPr>
              <a:t>Data</a:t>
            </a:r>
            <a:r>
              <a:rPr lang="en-US" sz="1100" dirty="0">
                <a:solidFill>
                  <a:srgbClr val="404040"/>
                </a:solidFill>
              </a:rPr>
              <a:t> </a:t>
            </a:r>
          </a:p>
          <a:p>
            <a:pPr marL="0" indent="0">
              <a:lnSpc>
                <a:spcPct val="90000"/>
              </a:lnSpc>
              <a:buNone/>
            </a:pPr>
            <a:r>
              <a:rPr lang="en-US" sz="1100" dirty="0">
                <a:solidFill>
                  <a:srgbClr val="404040"/>
                </a:solidFill>
              </a:rPr>
              <a:t>Hotel booking observations from a resort hotel and city hotel where the resort hotel located in Algarve and the city hotel in Lisbon. </a:t>
            </a:r>
          </a:p>
          <a:p>
            <a:pPr lvl="1">
              <a:lnSpc>
                <a:spcPct val="90000"/>
              </a:lnSpc>
            </a:pPr>
            <a:r>
              <a:rPr lang="en-US" sz="1100" dirty="0">
                <a:solidFill>
                  <a:srgbClr val="404040"/>
                </a:solidFill>
              </a:rPr>
              <a:t>40,060 rows 32 features </a:t>
            </a:r>
          </a:p>
          <a:p>
            <a:pPr>
              <a:lnSpc>
                <a:spcPct val="90000"/>
              </a:lnSpc>
            </a:pPr>
            <a:endParaRPr lang="en-US" sz="1100" dirty="0">
              <a:solidFill>
                <a:srgbClr val="404040"/>
              </a:solidFill>
            </a:endParaRPr>
          </a:p>
        </p:txBody>
      </p:sp>
      <p:sp>
        <p:nvSpPr>
          <p:cNvPr id="47" name="Oval 46">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6718"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B4276-BAA3-AB4B-99F5-6CFF38B99DE2}"/>
              </a:ext>
            </a:extLst>
          </p:cNvPr>
          <p:cNvSpPr>
            <a:spLocks noGrp="1"/>
          </p:cNvSpPr>
          <p:nvPr>
            <p:ph type="title"/>
          </p:nvPr>
        </p:nvSpPr>
        <p:spPr>
          <a:xfrm>
            <a:off x="7720168" y="1586484"/>
            <a:ext cx="3685032" cy="3685032"/>
          </a:xfrm>
          <a:prstGeom prst="ellipse">
            <a:avLst/>
          </a:prstGeom>
          <a:solidFill>
            <a:schemeClr val="accent2"/>
          </a:solidFill>
          <a:ln>
            <a:noFill/>
          </a:ln>
        </p:spPr>
        <p:txBody>
          <a:bodyPr>
            <a:normAutofit/>
          </a:bodyPr>
          <a:lstStyle/>
          <a:p>
            <a:r>
              <a:rPr lang="en-US" sz="3000">
                <a:solidFill>
                  <a:srgbClr val="FFFFFF"/>
                </a:solidFill>
              </a:rPr>
              <a:t>Overview</a:t>
            </a:r>
            <a:endParaRPr lang="en-US" sz="3000" dirty="0">
              <a:solidFill>
                <a:srgbClr val="FFFFFF"/>
              </a:solidFill>
            </a:endParaRPr>
          </a:p>
        </p:txBody>
      </p:sp>
    </p:spTree>
    <p:extLst>
      <p:ext uri="{BB962C8B-B14F-4D97-AF65-F5344CB8AC3E}">
        <p14:creationId xmlns:p14="http://schemas.microsoft.com/office/powerpoint/2010/main" val="360290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21">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23">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B3476-B585-F043-9436-E36380175226}"/>
              </a:ext>
            </a:extLst>
          </p:cNvPr>
          <p:cNvSpPr>
            <a:spLocks noGrp="1"/>
          </p:cNvSpPr>
          <p:nvPr>
            <p:ph type="title"/>
          </p:nvPr>
        </p:nvSpPr>
        <p:spPr>
          <a:xfrm>
            <a:off x="632380" y="789110"/>
            <a:ext cx="2149424" cy="1828800"/>
          </a:xfrm>
          <a:prstGeom prst="ellipse">
            <a:avLst/>
          </a:prstGeom>
          <a:noFill/>
          <a:ln>
            <a:solidFill>
              <a:srgbClr val="FFFFFF"/>
            </a:solidFill>
          </a:ln>
        </p:spPr>
        <p:txBody>
          <a:bodyPr vert="horz" lIns="182880" tIns="182880" rIns="182880" bIns="182880" rtlCol="0" anchor="ctr">
            <a:normAutofit/>
          </a:bodyPr>
          <a:lstStyle/>
          <a:p>
            <a:r>
              <a:rPr lang="en-US" sz="1100" dirty="0">
                <a:solidFill>
                  <a:srgbClr val="FFFFFF"/>
                </a:solidFill>
              </a:rPr>
              <a:t>Description of hotel bookings</a:t>
            </a:r>
          </a:p>
        </p:txBody>
      </p:sp>
      <p:graphicFrame>
        <p:nvGraphicFramePr>
          <p:cNvPr id="33" name="Content Placeholder 6">
            <a:extLst>
              <a:ext uri="{FF2B5EF4-FFF2-40B4-BE49-F238E27FC236}">
                <a16:creationId xmlns:a16="http://schemas.microsoft.com/office/drawing/2014/main" id="{FFF0B243-2C3E-8641-A773-C1AC662EF990}"/>
              </a:ext>
            </a:extLst>
          </p:cNvPr>
          <p:cNvGraphicFramePr>
            <a:graphicFrameLocks noGrp="1"/>
          </p:cNvGraphicFramePr>
          <p:nvPr>
            <p:ph idx="1"/>
            <p:extLst>
              <p:ext uri="{D42A27DB-BD31-4B8C-83A1-F6EECF244321}">
                <p14:modId xmlns:p14="http://schemas.microsoft.com/office/powerpoint/2010/main" val="2292862725"/>
              </p:ext>
            </p:extLst>
          </p:nvPr>
        </p:nvGraphicFramePr>
        <p:xfrm>
          <a:off x="2977013" y="1271014"/>
          <a:ext cx="7084238" cy="4315971"/>
        </p:xfrm>
        <a:graphic>
          <a:graphicData uri="http://schemas.openxmlformats.org/drawingml/2006/table">
            <a:tbl>
              <a:tblPr firstRow="1" firstCol="1" bandRow="1"/>
              <a:tblGrid>
                <a:gridCol w="367061">
                  <a:extLst>
                    <a:ext uri="{9D8B030D-6E8A-4147-A177-3AD203B41FA5}">
                      <a16:colId xmlns:a16="http://schemas.microsoft.com/office/drawing/2014/main" val="1080266576"/>
                    </a:ext>
                  </a:extLst>
                </a:gridCol>
                <a:gridCol w="1785977">
                  <a:extLst>
                    <a:ext uri="{9D8B030D-6E8A-4147-A177-3AD203B41FA5}">
                      <a16:colId xmlns:a16="http://schemas.microsoft.com/office/drawing/2014/main" val="987313812"/>
                    </a:ext>
                  </a:extLst>
                </a:gridCol>
                <a:gridCol w="4216323">
                  <a:extLst>
                    <a:ext uri="{9D8B030D-6E8A-4147-A177-3AD203B41FA5}">
                      <a16:colId xmlns:a16="http://schemas.microsoft.com/office/drawing/2014/main" val="4008034527"/>
                    </a:ext>
                  </a:extLst>
                </a:gridCol>
                <a:gridCol w="714877">
                  <a:extLst>
                    <a:ext uri="{9D8B030D-6E8A-4147-A177-3AD203B41FA5}">
                      <a16:colId xmlns:a16="http://schemas.microsoft.com/office/drawing/2014/main" val="1295507954"/>
                    </a:ext>
                  </a:extLst>
                </a:gridCol>
              </a:tblGrid>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No</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Feature Name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Feature Description </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Data Type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727831"/>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hotel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Resort Hotel (H1) or City Hotel (H2)</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dirty="0">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dirty="0">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1166081"/>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is_canceled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Value indicating if the booking was cancelled (1) or not (0)</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370683"/>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3</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lead_time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days between the booking date to the arrival date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4208697"/>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4</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arrival_date_year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Year of arrival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41037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5</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arrival_date_month</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Month of arrival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77346"/>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6</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arrival_date_week_number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Week number according to year of arrival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7558360"/>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7</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arrival_date_day_of_month</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Day of arrival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605292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8</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stays_in_weekend_nights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weekend nights booked (Saturday and Sunday)</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089827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9</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stays_in_week_nights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weeknights booked (Monday to Friday)</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4219766"/>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10</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adults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adults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1645583"/>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11</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children</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children</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418934"/>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12</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babies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babies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995668"/>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13</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meal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Type of meal booked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884049"/>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14</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country</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Country of customer’s origin </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990096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15</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market_segment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Market segment designation</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952031"/>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16</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distribution_channel</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Booking distribution channel (how the booking was made)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07857"/>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17</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is_repeated_guest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Value indication if the booking was from a repeated guest (1) or not (0)</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769009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18</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previous_cancellations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previous cancellations prior to current booking</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1190955"/>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19</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previous_bookings_not_canceled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previous booking not cancelled prior to current booking</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31744"/>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20</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reserved_room_type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Reserved room type code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3782955"/>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21</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assigned_room_type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Code for the type of room assigned to the booking</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722110"/>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22</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booking_changes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changes made to the booking since entering the hotel management system</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5642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23</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deposit_type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Type of deposit made for the reservation (No Deposit, Refundable, Non refund)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1834"/>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24</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agent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ID of the travel agency that made the booking</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Float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1932837"/>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25</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company</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ID of the company/ organization that made the booking or is responsible for payment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Float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625887"/>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26</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days_in_waiting_list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days booking was in the waiting list until it was confirmed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874605"/>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27</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customer_type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Type of booking</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978591"/>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28</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dirty="0" err="1">
                          <a:effectLst/>
                          <a:latin typeface="Times New Roman" panose="02020603050405020304" pitchFamily="18" charset="0"/>
                          <a:ea typeface="Malgun Gothic" panose="020B0503020000020004" pitchFamily="34" charset="-127"/>
                          <a:cs typeface="Times New Roman" panose="02020603050405020304" pitchFamily="18" charset="0"/>
                        </a:rPr>
                        <a:t>adr</a:t>
                      </a:r>
                      <a:endParaRPr lang="en-US" sz="1100" b="0" i="0" u="none" strike="noStrike" dirty="0">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Average Daily Rate (the sum of transactions divided by the number of nights stayed)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Float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5062748"/>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29</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required_car_parking_spaces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car parking spaces requested</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8652090"/>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30</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total_of_special_requests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Number of special requests made by the customer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Integer</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7600034"/>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31</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reservation_status</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Last reservation status (Cancelled, Check-Out, No-Show)</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7087582"/>
                  </a:ext>
                </a:extLst>
              </a:tr>
              <a:tr h="130787">
                <a:tc>
                  <a:txBody>
                    <a:bodyPr/>
                    <a:lstStyle/>
                    <a:p>
                      <a:pPr marL="0" marR="0" algn="ctr"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32</a:t>
                      </a:r>
                      <a:endParaRPr lang="en-US" sz="1100" b="0" i="0" u="none" strike="noStrike">
                        <a:effectLst/>
                        <a:latin typeface="Arial" panose="020B0604020202020204" pitchFamily="34" charset="0"/>
                      </a:endParaRPr>
                    </a:p>
                  </a:txBody>
                  <a:tcPr marL="27399" marR="27399" marT="3805"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reservation_status_date</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fontAlgn="t">
                        <a:spcBef>
                          <a:spcPts val="0"/>
                        </a:spcBef>
                        <a:spcAft>
                          <a:spcPts val="0"/>
                        </a:spcAft>
                      </a:pPr>
                      <a:r>
                        <a:rPr lang="en-US" sz="700" b="0" i="0" u="none" strike="noStrike">
                          <a:effectLst/>
                          <a:latin typeface="Times New Roman" panose="02020603050405020304" pitchFamily="18" charset="0"/>
                          <a:ea typeface="Malgun Gothic" panose="020B0503020000020004" pitchFamily="34" charset="-127"/>
                          <a:cs typeface="Times New Roman" panose="02020603050405020304" pitchFamily="18" charset="0"/>
                        </a:rPr>
                        <a:t>Date at which the last status was set</a:t>
                      </a:r>
                      <a:endParaRPr lang="en-US" sz="1100" b="0" i="0" u="none" strike="noStrike">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700" b="0" i="0" u="none" strike="noStrike" dirty="0">
                          <a:effectLst/>
                          <a:latin typeface="Times New Roman" panose="02020603050405020304" pitchFamily="18" charset="0"/>
                          <a:ea typeface="Malgun Gothic" panose="020B0503020000020004" pitchFamily="34" charset="-127"/>
                          <a:cs typeface="Times New Roman" panose="02020603050405020304" pitchFamily="18" charset="0"/>
                        </a:rPr>
                        <a:t>Object</a:t>
                      </a:r>
                      <a:endParaRPr lang="en-US" sz="1100" b="0" i="0" u="none" strike="noStrike" dirty="0">
                        <a:effectLst/>
                        <a:latin typeface="Arial" panose="020B0604020202020204" pitchFamily="34" charset="0"/>
                      </a:endParaRPr>
                    </a:p>
                  </a:txBody>
                  <a:tcPr marL="27399" marR="27399" marT="3805"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886186"/>
                  </a:ext>
                </a:extLst>
              </a:tr>
            </a:tbl>
          </a:graphicData>
        </a:graphic>
      </p:graphicFrame>
    </p:spTree>
    <p:extLst>
      <p:ext uri="{BB962C8B-B14F-4D97-AF65-F5344CB8AC3E}">
        <p14:creationId xmlns:p14="http://schemas.microsoft.com/office/powerpoint/2010/main" val="400331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4" descr="Close-up of a pen&#10;&#10;Description automatically generated with medium confidence">
            <a:extLst>
              <a:ext uri="{FF2B5EF4-FFF2-40B4-BE49-F238E27FC236}">
                <a16:creationId xmlns:a16="http://schemas.microsoft.com/office/drawing/2014/main" id="{ED8A1931-E909-4D49-856F-5F2C626BA76E}"/>
              </a:ext>
            </a:extLst>
          </p:cNvPr>
          <p:cNvPicPr>
            <a:picLocks noChangeAspect="1"/>
          </p:cNvPicPr>
          <p:nvPr/>
        </p:nvPicPr>
        <p:blipFill rotWithShape="1">
          <a:blip r:embed="rId3"/>
          <a:srcRect l="20178" r="6455" b="-1"/>
          <a:stretch/>
        </p:blipFill>
        <p:spPr>
          <a:xfrm>
            <a:off x="20" y="10"/>
            <a:ext cx="7537684" cy="6857990"/>
          </a:xfrm>
          <a:prstGeom prst="rect">
            <a:avLst/>
          </a:prstGeom>
        </p:spPr>
      </p:pic>
      <p:sp>
        <p:nvSpPr>
          <p:cNvPr id="2" name="Title 1">
            <a:extLst>
              <a:ext uri="{FF2B5EF4-FFF2-40B4-BE49-F238E27FC236}">
                <a16:creationId xmlns:a16="http://schemas.microsoft.com/office/drawing/2014/main" id="{D5778F91-5B0F-F641-9AC7-074EA39E50C3}"/>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en-US">
                <a:solidFill>
                  <a:schemeClr val="tx1">
                    <a:lumMod val="85000"/>
                    <a:lumOff val="15000"/>
                  </a:schemeClr>
                </a:solidFill>
              </a:rPr>
              <a:t>Data Wrangling</a:t>
            </a:r>
          </a:p>
        </p:txBody>
      </p:sp>
      <p:sp>
        <p:nvSpPr>
          <p:cNvPr id="7" name="Rectangle 8">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3DB1B6-DEDB-E149-AF6B-49630A142496}"/>
              </a:ext>
            </a:extLst>
          </p:cNvPr>
          <p:cNvSpPr>
            <a:spLocks noGrp="1"/>
          </p:cNvSpPr>
          <p:nvPr>
            <p:ph idx="1"/>
          </p:nvPr>
        </p:nvSpPr>
        <p:spPr>
          <a:xfrm>
            <a:off x="8031892" y="630195"/>
            <a:ext cx="3880022" cy="5708821"/>
          </a:xfrm>
        </p:spPr>
        <p:txBody>
          <a:bodyPr anchor="ctr">
            <a:normAutofit/>
          </a:bodyPr>
          <a:lstStyle/>
          <a:p>
            <a:pPr marL="342900" indent="-342900">
              <a:lnSpc>
                <a:spcPct val="90000"/>
              </a:lnSpc>
              <a:buClr>
                <a:schemeClr val="tx1"/>
              </a:buClr>
              <a:buFont typeface="+mj-lt"/>
              <a:buAutoNum type="arabicPeriod"/>
            </a:pPr>
            <a:r>
              <a:rPr lang="en-US" sz="1700" dirty="0">
                <a:solidFill>
                  <a:srgbClr val="FFFFFF"/>
                </a:solidFill>
              </a:rPr>
              <a:t>Processed date types data and stored them into year, month, day separately</a:t>
            </a:r>
          </a:p>
          <a:p>
            <a:pPr marL="342900" indent="-342900">
              <a:lnSpc>
                <a:spcPct val="90000"/>
              </a:lnSpc>
              <a:buClr>
                <a:schemeClr val="tx1"/>
              </a:buClr>
              <a:buFont typeface="+mj-lt"/>
              <a:buAutoNum type="arabicPeriod"/>
            </a:pPr>
            <a:r>
              <a:rPr lang="en-US" sz="1700" dirty="0">
                <a:solidFill>
                  <a:srgbClr val="FFFFFF"/>
                </a:solidFill>
              </a:rPr>
              <a:t>Dropped any columns with more than 50% missing values</a:t>
            </a:r>
          </a:p>
          <a:p>
            <a:pPr marL="342900" indent="-342900">
              <a:lnSpc>
                <a:spcPct val="90000"/>
              </a:lnSpc>
              <a:buClr>
                <a:schemeClr val="tx1"/>
              </a:buClr>
              <a:buFont typeface="+mj-lt"/>
              <a:buAutoNum type="arabicPeriod"/>
            </a:pPr>
            <a:r>
              <a:rPr lang="en-US" sz="1700" dirty="0">
                <a:solidFill>
                  <a:srgbClr val="FFFFFF"/>
                </a:solidFill>
              </a:rPr>
              <a:t>Implicated missing values with reasonable data</a:t>
            </a:r>
          </a:p>
          <a:p>
            <a:pPr marL="342900" indent="-342900">
              <a:lnSpc>
                <a:spcPct val="90000"/>
              </a:lnSpc>
              <a:buClr>
                <a:schemeClr val="tx1"/>
              </a:buClr>
              <a:buFont typeface="+mj-lt"/>
              <a:buAutoNum type="arabicPeriod"/>
            </a:pPr>
            <a:r>
              <a:rPr lang="en-US" sz="1700" dirty="0">
                <a:solidFill>
                  <a:srgbClr val="FFFFFF"/>
                </a:solidFill>
              </a:rPr>
              <a:t>Dropped suspicious data with no additional information available</a:t>
            </a:r>
          </a:p>
          <a:p>
            <a:pPr marL="0" indent="0">
              <a:lnSpc>
                <a:spcPct val="90000"/>
              </a:lnSpc>
              <a:buNone/>
            </a:pPr>
            <a:endParaRPr lang="en-US" sz="1700" dirty="0">
              <a:solidFill>
                <a:srgbClr val="FFFFFF"/>
              </a:solidFill>
            </a:endParaRPr>
          </a:p>
          <a:p>
            <a:pPr marL="0" indent="0">
              <a:lnSpc>
                <a:spcPct val="90000"/>
              </a:lnSpc>
              <a:buNone/>
            </a:pPr>
            <a:r>
              <a:rPr lang="en-US" sz="1700" dirty="0">
                <a:solidFill>
                  <a:srgbClr val="FFFFFF"/>
                </a:solidFill>
              </a:rPr>
              <a:t>After Data Wrangling Process,</a:t>
            </a:r>
          </a:p>
          <a:p>
            <a:pPr marL="0" indent="0">
              <a:lnSpc>
                <a:spcPct val="90000"/>
              </a:lnSpc>
              <a:buNone/>
            </a:pPr>
            <a:r>
              <a:rPr lang="en-US" sz="1700" dirty="0">
                <a:solidFill>
                  <a:srgbClr val="FFFFFF"/>
                </a:solidFill>
              </a:rPr>
              <a:t>Final dataset left with </a:t>
            </a:r>
          </a:p>
          <a:p>
            <a:pPr marL="0" indent="0">
              <a:lnSpc>
                <a:spcPct val="90000"/>
              </a:lnSpc>
              <a:buNone/>
            </a:pPr>
            <a:r>
              <a:rPr lang="en-US" sz="2000" b="1" dirty="0">
                <a:solidFill>
                  <a:srgbClr val="FFFFFF"/>
                </a:solidFill>
              </a:rPr>
              <a:t>116,951 rows and 35 columns </a:t>
            </a:r>
          </a:p>
          <a:p>
            <a:pPr marL="0" indent="0">
              <a:lnSpc>
                <a:spcPct val="90000"/>
              </a:lnSpc>
              <a:buNone/>
            </a:pPr>
            <a:r>
              <a:rPr lang="en-US" sz="1700" dirty="0">
                <a:solidFill>
                  <a:srgbClr val="FFFFFF"/>
                </a:solidFill>
              </a:rPr>
              <a:t>(Original dataset: 119,390 rows and 32 columns)</a:t>
            </a:r>
          </a:p>
        </p:txBody>
      </p:sp>
    </p:spTree>
    <p:extLst>
      <p:ext uri="{BB962C8B-B14F-4D97-AF65-F5344CB8AC3E}">
        <p14:creationId xmlns:p14="http://schemas.microsoft.com/office/powerpoint/2010/main" val="35202544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87F557-DCF1-D54B-9E52-DAFD8813B23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sz="2000" dirty="0">
                <a:solidFill>
                  <a:schemeClr val="bg1"/>
                </a:solidFill>
              </a:rPr>
              <a:t>Important factors affecting cancellation and price</a:t>
            </a:r>
          </a:p>
        </p:txBody>
      </p:sp>
      <p:sp>
        <p:nvSpPr>
          <p:cNvPr id="24" name="Content Placeholder 15">
            <a:extLst>
              <a:ext uri="{FF2B5EF4-FFF2-40B4-BE49-F238E27FC236}">
                <a16:creationId xmlns:a16="http://schemas.microsoft.com/office/drawing/2014/main" id="{6F9C1116-D6E8-4EF0-B1F7-872CF70A2D84}"/>
              </a:ext>
            </a:extLst>
          </p:cNvPr>
          <p:cNvSpPr>
            <a:spLocks noGrp="1"/>
          </p:cNvSpPr>
          <p:nvPr>
            <p:ph idx="1"/>
          </p:nvPr>
        </p:nvSpPr>
        <p:spPr>
          <a:xfrm>
            <a:off x="643468" y="2638044"/>
            <a:ext cx="3363974" cy="3415622"/>
          </a:xfrm>
        </p:spPr>
        <p:txBody>
          <a:bodyPr>
            <a:normAutofit lnSpcReduction="10000"/>
          </a:bodyPr>
          <a:lstStyle/>
          <a:p>
            <a:pPr>
              <a:lnSpc>
                <a:spcPct val="90000"/>
              </a:lnSpc>
              <a:buClr>
                <a:schemeClr val="bg1"/>
              </a:buClr>
              <a:buFont typeface="Wingdings" pitchFamily="2" charset="2"/>
              <a:buChar char="q"/>
            </a:pPr>
            <a:r>
              <a:rPr lang="en-US" sz="1400">
                <a:solidFill>
                  <a:schemeClr val="bg1"/>
                </a:solidFill>
              </a:rPr>
              <a:t>Cancellation</a:t>
            </a:r>
          </a:p>
          <a:p>
            <a:pPr lvl="1">
              <a:lnSpc>
                <a:spcPct val="90000"/>
              </a:lnSpc>
              <a:buClr>
                <a:schemeClr val="bg1"/>
              </a:buClr>
            </a:pPr>
            <a:r>
              <a:rPr lang="en-US" sz="1400">
                <a:solidFill>
                  <a:schemeClr val="bg1"/>
                </a:solidFill>
              </a:rPr>
              <a:t>Lead_time</a:t>
            </a:r>
          </a:p>
          <a:p>
            <a:pPr lvl="1">
              <a:lnSpc>
                <a:spcPct val="90000"/>
              </a:lnSpc>
              <a:buClr>
                <a:schemeClr val="bg1"/>
              </a:buClr>
            </a:pPr>
            <a:r>
              <a:rPr lang="en-US" sz="1400">
                <a:solidFill>
                  <a:schemeClr val="bg1"/>
                </a:solidFill>
              </a:rPr>
              <a:t>Previous_cancellation</a:t>
            </a:r>
          </a:p>
          <a:p>
            <a:pPr lvl="1">
              <a:lnSpc>
                <a:spcPct val="90000"/>
              </a:lnSpc>
              <a:buClr>
                <a:schemeClr val="bg1"/>
              </a:buClr>
            </a:pPr>
            <a:r>
              <a:rPr lang="en-US" sz="1400">
                <a:solidFill>
                  <a:schemeClr val="bg1"/>
                </a:solidFill>
              </a:rPr>
              <a:t>Days_in_waiting_list</a:t>
            </a:r>
          </a:p>
          <a:p>
            <a:pPr lvl="1">
              <a:lnSpc>
                <a:spcPct val="90000"/>
              </a:lnSpc>
              <a:buClr>
                <a:schemeClr val="bg1"/>
              </a:buClr>
            </a:pPr>
            <a:r>
              <a:rPr lang="en-US" sz="1400">
                <a:solidFill>
                  <a:schemeClr val="bg1"/>
                </a:solidFill>
              </a:rPr>
              <a:t>adr</a:t>
            </a:r>
          </a:p>
          <a:p>
            <a:pPr>
              <a:lnSpc>
                <a:spcPct val="90000"/>
              </a:lnSpc>
              <a:buClr>
                <a:schemeClr val="bg1"/>
              </a:buClr>
              <a:buFont typeface="Wingdings" pitchFamily="2" charset="2"/>
              <a:buChar char="q"/>
            </a:pPr>
            <a:r>
              <a:rPr lang="en-US" sz="1400">
                <a:solidFill>
                  <a:schemeClr val="bg1"/>
                </a:solidFill>
              </a:rPr>
              <a:t>Average Daily Rate (ADR)</a:t>
            </a:r>
          </a:p>
          <a:p>
            <a:pPr lvl="1">
              <a:lnSpc>
                <a:spcPct val="90000"/>
              </a:lnSpc>
              <a:buClr>
                <a:schemeClr val="bg1"/>
              </a:buClr>
            </a:pPr>
            <a:r>
              <a:rPr lang="en-US" sz="1400">
                <a:solidFill>
                  <a:schemeClr val="bg1"/>
                </a:solidFill>
              </a:rPr>
              <a:t>Children</a:t>
            </a:r>
          </a:p>
          <a:p>
            <a:pPr lvl="1">
              <a:lnSpc>
                <a:spcPct val="90000"/>
              </a:lnSpc>
              <a:buClr>
                <a:schemeClr val="bg1"/>
              </a:buClr>
            </a:pPr>
            <a:r>
              <a:rPr lang="en-US" sz="1400">
                <a:solidFill>
                  <a:schemeClr val="bg1"/>
                </a:solidFill>
              </a:rPr>
              <a:t>Adults</a:t>
            </a:r>
          </a:p>
          <a:p>
            <a:pPr lvl="1">
              <a:lnSpc>
                <a:spcPct val="90000"/>
              </a:lnSpc>
              <a:buClr>
                <a:schemeClr val="bg1"/>
              </a:buClr>
            </a:pPr>
            <a:r>
              <a:rPr lang="en-US" sz="1400">
                <a:solidFill>
                  <a:schemeClr val="bg1"/>
                </a:solidFill>
              </a:rPr>
              <a:t>Reservation_status_date_year</a:t>
            </a:r>
          </a:p>
          <a:p>
            <a:pPr lvl="1">
              <a:lnSpc>
                <a:spcPct val="90000"/>
              </a:lnSpc>
              <a:buClr>
                <a:schemeClr val="bg1"/>
              </a:buClr>
            </a:pPr>
            <a:r>
              <a:rPr lang="en-US" sz="1400">
                <a:solidFill>
                  <a:schemeClr val="bg1"/>
                </a:solidFill>
              </a:rPr>
              <a:t>Arrival_date_year</a:t>
            </a:r>
          </a:p>
          <a:p>
            <a:pPr lvl="1">
              <a:lnSpc>
                <a:spcPct val="90000"/>
              </a:lnSpc>
              <a:buClr>
                <a:schemeClr val="bg1"/>
              </a:buClr>
            </a:pPr>
            <a:r>
              <a:rPr lang="en-US" sz="1400">
                <a:solidFill>
                  <a:schemeClr val="bg1"/>
                </a:solidFill>
              </a:rPr>
              <a:t>Total_of_special_requests</a:t>
            </a:r>
          </a:p>
        </p:txBody>
      </p:sp>
      <p:pic>
        <p:nvPicPr>
          <p:cNvPr id="9" name="Picture 8">
            <a:extLst>
              <a:ext uri="{FF2B5EF4-FFF2-40B4-BE49-F238E27FC236}">
                <a16:creationId xmlns:a16="http://schemas.microsoft.com/office/drawing/2014/main" id="{16679255-18E2-BA49-B222-D5D0B25BBA23}"/>
              </a:ext>
            </a:extLst>
          </p:cNvPr>
          <p:cNvPicPr>
            <a:picLocks noChangeAspect="1"/>
          </p:cNvPicPr>
          <p:nvPr/>
        </p:nvPicPr>
        <p:blipFill>
          <a:blip r:embed="rId3"/>
          <a:stretch>
            <a:fillRect/>
          </a:stretch>
        </p:blipFill>
        <p:spPr>
          <a:xfrm>
            <a:off x="5724811" y="643467"/>
            <a:ext cx="5396672" cy="5410199"/>
          </a:xfrm>
          <a:prstGeom prst="rect">
            <a:avLst/>
          </a:prstGeom>
        </p:spPr>
      </p:pic>
      <p:sp>
        <p:nvSpPr>
          <p:cNvPr id="23" name="Rectangle 22">
            <a:extLst>
              <a:ext uri="{FF2B5EF4-FFF2-40B4-BE49-F238E27FC236}">
                <a16:creationId xmlns:a16="http://schemas.microsoft.com/office/drawing/2014/main" id="{1C92EBEC-B32C-3042-9B76-8B5917B160F5}"/>
              </a:ext>
            </a:extLst>
          </p:cNvPr>
          <p:cNvSpPr/>
          <p:nvPr/>
        </p:nvSpPr>
        <p:spPr>
          <a:xfrm rot="16200000" flipH="1">
            <a:off x="8142495" y="1938358"/>
            <a:ext cx="178029" cy="4283173"/>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EC751F1B-728B-984E-B64D-655829E50C60}"/>
              </a:ext>
            </a:extLst>
          </p:cNvPr>
          <p:cNvSpPr/>
          <p:nvPr/>
        </p:nvSpPr>
        <p:spPr>
          <a:xfrm rot="16200000" flipH="1">
            <a:off x="8145533" y="-1305067"/>
            <a:ext cx="178029" cy="4277095"/>
          </a:xfrm>
          <a:prstGeom prst="rec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5781B4D-6CFB-7840-93A6-C8F0D44FEDF4}"/>
              </a:ext>
            </a:extLst>
          </p:cNvPr>
          <p:cNvSpPr txBox="1"/>
          <p:nvPr/>
        </p:nvSpPr>
        <p:spPr>
          <a:xfrm>
            <a:off x="5724811" y="6029867"/>
            <a:ext cx="5383146" cy="369332"/>
          </a:xfrm>
          <a:prstGeom prst="rect">
            <a:avLst/>
          </a:prstGeom>
          <a:noFill/>
        </p:spPr>
        <p:txBody>
          <a:bodyPr wrap="square" rtlCol="0">
            <a:spAutoFit/>
          </a:bodyPr>
          <a:lstStyle/>
          <a:p>
            <a:pPr algn="ctr">
              <a:spcAft>
                <a:spcPts val="600"/>
              </a:spcAft>
            </a:pPr>
            <a:r>
              <a:rPr lang="en-US" dirty="0"/>
              <a:t>Heatmap of correlation coefficients between variables</a:t>
            </a:r>
          </a:p>
        </p:txBody>
      </p:sp>
    </p:spTree>
    <p:extLst>
      <p:ext uri="{BB962C8B-B14F-4D97-AF65-F5344CB8AC3E}">
        <p14:creationId xmlns:p14="http://schemas.microsoft.com/office/powerpoint/2010/main" val="20206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E79624-08EE-AD47-8136-BCC589973DB9}"/>
              </a:ext>
            </a:extLst>
          </p:cNvPr>
          <p:cNvSpPr>
            <a:spLocks noGrp="1"/>
          </p:cNvSpPr>
          <p:nvPr>
            <p:ph type="title"/>
          </p:nvPr>
        </p:nvSpPr>
        <p:spPr>
          <a:xfrm>
            <a:off x="643466" y="643467"/>
            <a:ext cx="6242719" cy="1728044"/>
          </a:xfrm>
          <a:noFill/>
          <a:ln>
            <a:solidFill>
              <a:schemeClr val="bg1"/>
            </a:solidFill>
          </a:ln>
        </p:spPr>
        <p:txBody>
          <a:bodyPr vert="horz" wrap="square" lIns="274320" tIns="182880" rIns="274320" bIns="182880" rtlCol="0" anchorCtr="1">
            <a:normAutofit/>
          </a:bodyPr>
          <a:lstStyle/>
          <a:p>
            <a:r>
              <a:rPr lang="en-US" dirty="0">
                <a:solidFill>
                  <a:schemeClr val="bg1"/>
                </a:solidFill>
              </a:rPr>
              <a:t>Canceled vs </a:t>
            </a:r>
            <a:br>
              <a:rPr lang="en-US" dirty="0">
                <a:solidFill>
                  <a:schemeClr val="bg1"/>
                </a:solidFill>
              </a:rPr>
            </a:br>
            <a:r>
              <a:rPr lang="en-US" dirty="0">
                <a:solidFill>
                  <a:schemeClr val="bg1"/>
                </a:solidFill>
              </a:rPr>
              <a:t>Non-canceled</a:t>
            </a:r>
          </a:p>
        </p:txBody>
      </p:sp>
      <p:graphicFrame>
        <p:nvGraphicFramePr>
          <p:cNvPr id="35" name="Content Placeholder 2">
            <a:extLst>
              <a:ext uri="{FF2B5EF4-FFF2-40B4-BE49-F238E27FC236}">
                <a16:creationId xmlns:a16="http://schemas.microsoft.com/office/drawing/2014/main" id="{255A4064-9832-4EC2-9588-CEDF8F621D5C}"/>
              </a:ext>
            </a:extLst>
          </p:cNvPr>
          <p:cNvGraphicFramePr>
            <a:graphicFrameLocks noGrp="1"/>
          </p:cNvGraphicFramePr>
          <p:nvPr>
            <p:ph idx="1"/>
            <p:extLst>
              <p:ext uri="{D42A27DB-BD31-4B8C-83A1-F6EECF244321}">
                <p14:modId xmlns:p14="http://schemas.microsoft.com/office/powerpoint/2010/main" val="503069967"/>
              </p:ext>
            </p:extLst>
          </p:nvPr>
        </p:nvGraphicFramePr>
        <p:xfrm>
          <a:off x="643467" y="2638044"/>
          <a:ext cx="6242715" cy="3415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Chart, bar chart&#10;&#10;Description automatically generated">
            <a:extLst>
              <a:ext uri="{FF2B5EF4-FFF2-40B4-BE49-F238E27FC236}">
                <a16:creationId xmlns:a16="http://schemas.microsoft.com/office/drawing/2014/main" id="{A044EDD1-F0E8-D24D-B315-CCFA1D3BC534}"/>
              </a:ext>
            </a:extLst>
          </p:cNvPr>
          <p:cNvPicPr/>
          <p:nvPr/>
        </p:nvPicPr>
        <p:blipFill>
          <a:blip r:embed="rId8"/>
          <a:stretch>
            <a:fillRect/>
          </a:stretch>
        </p:blipFill>
        <p:spPr>
          <a:xfrm>
            <a:off x="8473531" y="3385101"/>
            <a:ext cx="2789588" cy="2537106"/>
          </a:xfrm>
          <a:prstGeom prst="rect">
            <a:avLst/>
          </a:prstGeom>
        </p:spPr>
      </p:pic>
      <p:pic>
        <p:nvPicPr>
          <p:cNvPr id="16" name="Picture 15" descr="Chart, bar chart&#10;&#10;Description automatically generated">
            <a:extLst>
              <a:ext uri="{FF2B5EF4-FFF2-40B4-BE49-F238E27FC236}">
                <a16:creationId xmlns:a16="http://schemas.microsoft.com/office/drawing/2014/main" id="{E14B628C-612D-D846-8A2F-554B7843B7F8}"/>
              </a:ext>
            </a:extLst>
          </p:cNvPr>
          <p:cNvPicPr/>
          <p:nvPr/>
        </p:nvPicPr>
        <p:blipFill>
          <a:blip r:embed="rId9"/>
          <a:stretch>
            <a:fillRect/>
          </a:stretch>
        </p:blipFill>
        <p:spPr>
          <a:xfrm>
            <a:off x="8525656" y="572870"/>
            <a:ext cx="2685339" cy="2463799"/>
          </a:xfrm>
          <a:prstGeom prst="rect">
            <a:avLst/>
          </a:prstGeom>
        </p:spPr>
      </p:pic>
      <p:sp>
        <p:nvSpPr>
          <p:cNvPr id="5" name="TextBox 4">
            <a:extLst>
              <a:ext uri="{FF2B5EF4-FFF2-40B4-BE49-F238E27FC236}">
                <a16:creationId xmlns:a16="http://schemas.microsoft.com/office/drawing/2014/main" id="{B770A13B-8497-2F48-AE1A-8A23CAA4717D}"/>
              </a:ext>
            </a:extLst>
          </p:cNvPr>
          <p:cNvSpPr txBox="1"/>
          <p:nvPr/>
        </p:nvSpPr>
        <p:spPr>
          <a:xfrm>
            <a:off x="8473531" y="5922207"/>
            <a:ext cx="2789588" cy="262918"/>
          </a:xfrm>
          <a:prstGeom prst="rect">
            <a:avLst/>
          </a:prstGeom>
          <a:solidFill>
            <a:srgbClr val="000000">
              <a:alpha val="50000"/>
            </a:srgbClr>
          </a:solidFill>
          <a:ln>
            <a:noFill/>
          </a:ln>
        </p:spPr>
        <p:txBody>
          <a:bodyPr wrap="square" rtlCol="0">
            <a:noAutofit/>
          </a:bodyPr>
          <a:lstStyle/>
          <a:p>
            <a:pPr algn="ctr">
              <a:spcAft>
                <a:spcPts val="600"/>
              </a:spcAft>
            </a:pPr>
            <a:r>
              <a:rPr lang="en-US" sz="800" dirty="0">
                <a:solidFill>
                  <a:srgbClr val="FFFFFF"/>
                </a:solidFill>
              </a:rPr>
              <a:t>Count plot by day of week and cancellation type </a:t>
            </a:r>
          </a:p>
        </p:txBody>
      </p:sp>
      <p:sp>
        <p:nvSpPr>
          <p:cNvPr id="26" name="TextBox 25">
            <a:extLst>
              <a:ext uri="{FF2B5EF4-FFF2-40B4-BE49-F238E27FC236}">
                <a16:creationId xmlns:a16="http://schemas.microsoft.com/office/drawing/2014/main" id="{96EAB695-AF0E-EF44-836B-382A89C0136B}"/>
              </a:ext>
            </a:extLst>
          </p:cNvPr>
          <p:cNvSpPr txBox="1"/>
          <p:nvPr/>
        </p:nvSpPr>
        <p:spPr>
          <a:xfrm>
            <a:off x="8525656" y="3036669"/>
            <a:ext cx="2685339" cy="246379"/>
          </a:xfrm>
          <a:prstGeom prst="rect">
            <a:avLst/>
          </a:prstGeom>
          <a:solidFill>
            <a:srgbClr val="000000">
              <a:alpha val="50000"/>
            </a:srgbClr>
          </a:solidFill>
          <a:ln>
            <a:noFill/>
          </a:ln>
        </p:spPr>
        <p:txBody>
          <a:bodyPr wrap="square" rtlCol="0">
            <a:noAutofit/>
          </a:bodyPr>
          <a:lstStyle/>
          <a:p>
            <a:pPr algn="ctr">
              <a:spcAft>
                <a:spcPts val="600"/>
              </a:spcAft>
            </a:pPr>
            <a:r>
              <a:rPr lang="en-US" sz="800">
                <a:solidFill>
                  <a:srgbClr val="FFFFFF"/>
                </a:solidFill>
              </a:rPr>
              <a:t>Count plot of different cancellation types</a:t>
            </a:r>
          </a:p>
        </p:txBody>
      </p:sp>
    </p:spTree>
    <p:extLst>
      <p:ext uri="{BB962C8B-B14F-4D97-AF65-F5344CB8AC3E}">
        <p14:creationId xmlns:p14="http://schemas.microsoft.com/office/powerpoint/2010/main" val="302512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51E86-CCF4-AB4A-B417-DE00682F2738}"/>
              </a:ext>
            </a:extLst>
          </p:cNvPr>
          <p:cNvSpPr>
            <a:spLocks noGrp="1"/>
          </p:cNvSpPr>
          <p:nvPr>
            <p:ph type="title"/>
          </p:nvPr>
        </p:nvSpPr>
        <p:spPr>
          <a:xfrm>
            <a:off x="780941" y="782010"/>
            <a:ext cx="5291327" cy="1188720"/>
          </a:xfrm>
          <a:solidFill>
            <a:srgbClr val="819DA5"/>
          </a:solidFill>
          <a:ln>
            <a:solidFill>
              <a:schemeClr val="bg1"/>
            </a:solidFill>
          </a:ln>
        </p:spPr>
        <p:txBody>
          <a:bodyPr>
            <a:normAutofit/>
          </a:bodyPr>
          <a:lstStyle/>
          <a:p>
            <a:r>
              <a:rPr lang="en-US" sz="2200" dirty="0">
                <a:solidFill>
                  <a:schemeClr val="bg1"/>
                </a:solidFill>
              </a:rPr>
              <a:t>price rates are same in two cancellation type groups?</a:t>
            </a:r>
          </a:p>
        </p:txBody>
      </p:sp>
      <p:sp>
        <p:nvSpPr>
          <p:cNvPr id="3" name="Content Placeholder 2">
            <a:extLst>
              <a:ext uri="{FF2B5EF4-FFF2-40B4-BE49-F238E27FC236}">
                <a16:creationId xmlns:a16="http://schemas.microsoft.com/office/drawing/2014/main" id="{0B82245D-B564-D441-9BEB-2FDE9322545E}"/>
              </a:ext>
            </a:extLst>
          </p:cNvPr>
          <p:cNvSpPr>
            <a:spLocks noGrp="1"/>
          </p:cNvSpPr>
          <p:nvPr>
            <p:ph idx="1"/>
          </p:nvPr>
        </p:nvSpPr>
        <p:spPr>
          <a:xfrm>
            <a:off x="786477" y="2457735"/>
            <a:ext cx="5285791" cy="3871347"/>
          </a:xfrm>
        </p:spPr>
        <p:txBody>
          <a:bodyPr>
            <a:normAutofit fontScale="85000" lnSpcReduction="20000"/>
          </a:bodyPr>
          <a:lstStyle/>
          <a:p>
            <a:pPr>
              <a:lnSpc>
                <a:spcPct val="90000"/>
              </a:lnSpc>
              <a:buClr>
                <a:schemeClr val="bg1"/>
              </a:buClr>
            </a:pPr>
            <a:r>
              <a:rPr lang="en-US" dirty="0">
                <a:solidFill>
                  <a:srgbClr val="FFFFFF"/>
                </a:solidFill>
              </a:rPr>
              <a:t>Null hypothesis:  The average daily rate price (ADR) booked by who has cancelled the reservation has the same rate as people who is not cancelled. </a:t>
            </a:r>
          </a:p>
          <a:p>
            <a:pPr>
              <a:lnSpc>
                <a:spcPct val="90000"/>
              </a:lnSpc>
              <a:buClr>
                <a:schemeClr val="bg1"/>
              </a:buClr>
            </a:pPr>
            <a:r>
              <a:rPr lang="en-US" dirty="0">
                <a:solidFill>
                  <a:srgbClr val="FFFFFF"/>
                </a:solidFill>
              </a:rPr>
              <a:t>Alternative hypothesis:  The average daily rate price (ADR) booked by who has cancelled the reservation does NOT have the same rate as people who is not cancelled.</a:t>
            </a:r>
          </a:p>
          <a:p>
            <a:pPr>
              <a:lnSpc>
                <a:spcPct val="90000"/>
              </a:lnSpc>
              <a:buClr>
                <a:schemeClr val="bg1"/>
              </a:buClr>
            </a:pPr>
            <a:r>
              <a:rPr lang="en-US" dirty="0">
                <a:solidFill>
                  <a:srgbClr val="FFFFFF"/>
                </a:solidFill>
              </a:rPr>
              <a:t>Method</a:t>
            </a:r>
          </a:p>
          <a:p>
            <a:pPr lvl="1">
              <a:lnSpc>
                <a:spcPct val="90000"/>
              </a:lnSpc>
              <a:buClr>
                <a:schemeClr val="bg1"/>
              </a:buClr>
            </a:pPr>
            <a:r>
              <a:rPr lang="en-US" sz="1800" dirty="0">
                <a:solidFill>
                  <a:srgbClr val="FFFFFF"/>
                </a:solidFill>
              </a:rPr>
              <a:t>Bootstrapping</a:t>
            </a:r>
          </a:p>
          <a:p>
            <a:pPr lvl="1">
              <a:lnSpc>
                <a:spcPct val="90000"/>
              </a:lnSpc>
              <a:buClr>
                <a:schemeClr val="bg1"/>
              </a:buClr>
            </a:pPr>
            <a:r>
              <a:rPr lang="en-US" sz="1800" dirty="0">
                <a:solidFill>
                  <a:srgbClr val="FFFFFF"/>
                </a:solidFill>
              </a:rPr>
              <a:t>t-test</a:t>
            </a:r>
          </a:p>
          <a:p>
            <a:pPr>
              <a:lnSpc>
                <a:spcPct val="90000"/>
              </a:lnSpc>
              <a:buClr>
                <a:schemeClr val="bg1"/>
              </a:buClr>
            </a:pPr>
            <a:r>
              <a:rPr lang="en-US" dirty="0">
                <a:solidFill>
                  <a:srgbClr val="FFFFFF"/>
                </a:solidFill>
              </a:rPr>
              <a:t>Results : p-value &lt; 0.05 </a:t>
            </a:r>
          </a:p>
          <a:p>
            <a:pPr lvl="1">
              <a:lnSpc>
                <a:spcPct val="90000"/>
              </a:lnSpc>
              <a:buClr>
                <a:schemeClr val="bg1"/>
              </a:buClr>
            </a:pPr>
            <a:r>
              <a:rPr lang="en-US" sz="1800" dirty="0">
                <a:solidFill>
                  <a:srgbClr val="FFFFFF"/>
                </a:solidFill>
              </a:rPr>
              <a:t>Reject the null hypothesis and accept alternative hypothesis</a:t>
            </a:r>
          </a:p>
          <a:p>
            <a:pPr marL="0" indent="0" algn="ctr">
              <a:lnSpc>
                <a:spcPct val="90000"/>
              </a:lnSpc>
              <a:buClr>
                <a:schemeClr val="bg1"/>
              </a:buClr>
              <a:buNone/>
            </a:pPr>
            <a:endParaRPr lang="en-US" sz="2400" dirty="0">
              <a:solidFill>
                <a:srgbClr val="FFFFFF"/>
              </a:solidFill>
            </a:endParaRPr>
          </a:p>
          <a:p>
            <a:pPr marL="0" indent="0" algn="ctr">
              <a:lnSpc>
                <a:spcPct val="90000"/>
              </a:lnSpc>
              <a:buClr>
                <a:schemeClr val="bg1"/>
              </a:buClr>
              <a:buNone/>
            </a:pPr>
            <a:r>
              <a:rPr lang="en-US" sz="2400" dirty="0">
                <a:solidFill>
                  <a:srgbClr val="FFFFFF"/>
                </a:solidFill>
              </a:rPr>
              <a:t>Average daily rate (ADR) between </a:t>
            </a:r>
          </a:p>
          <a:p>
            <a:pPr marL="0" indent="0" algn="ctr">
              <a:lnSpc>
                <a:spcPct val="90000"/>
              </a:lnSpc>
              <a:buClr>
                <a:schemeClr val="bg1"/>
              </a:buClr>
              <a:buNone/>
            </a:pPr>
            <a:r>
              <a:rPr lang="en-US" sz="2400" dirty="0">
                <a:solidFill>
                  <a:srgbClr val="FFFFFF"/>
                </a:solidFill>
              </a:rPr>
              <a:t>two groups are </a:t>
            </a:r>
            <a:r>
              <a:rPr lang="en-US" sz="2400" b="1" dirty="0">
                <a:solidFill>
                  <a:srgbClr val="FFFFFF"/>
                </a:solidFill>
              </a:rPr>
              <a:t>DIFFERENT!</a:t>
            </a:r>
          </a:p>
        </p:txBody>
      </p:sp>
      <p:pic>
        <p:nvPicPr>
          <p:cNvPr id="4" name="Picture 3" descr="Chart, histogram&#10;&#10;Description automatically generated">
            <a:extLst>
              <a:ext uri="{FF2B5EF4-FFF2-40B4-BE49-F238E27FC236}">
                <a16:creationId xmlns:a16="http://schemas.microsoft.com/office/drawing/2014/main" id="{DF9E42F8-C94E-8043-ABEF-63DD9FCB4F61}"/>
              </a:ext>
            </a:extLst>
          </p:cNvPr>
          <p:cNvPicPr/>
          <p:nvPr/>
        </p:nvPicPr>
        <p:blipFill rotWithShape="1">
          <a:blip r:embed="rId2"/>
          <a:srcRect r="2347" b="-1"/>
          <a:stretch/>
        </p:blipFill>
        <p:spPr>
          <a:xfrm>
            <a:off x="6876939" y="0"/>
            <a:ext cx="5315061" cy="3428999"/>
          </a:xfrm>
          <a:prstGeom prst="rect">
            <a:avLst/>
          </a:prstGeom>
        </p:spPr>
      </p:pic>
      <p:pic>
        <p:nvPicPr>
          <p:cNvPr id="5" name="Picture 4" descr="Chart, histogram&#10;&#10;Description automatically generated">
            <a:extLst>
              <a:ext uri="{FF2B5EF4-FFF2-40B4-BE49-F238E27FC236}">
                <a16:creationId xmlns:a16="http://schemas.microsoft.com/office/drawing/2014/main" id="{1A862494-964D-6F49-91A0-29D5A4D76CA6}"/>
              </a:ext>
            </a:extLst>
          </p:cNvPr>
          <p:cNvPicPr/>
          <p:nvPr/>
        </p:nvPicPr>
        <p:blipFill rotWithShape="1">
          <a:blip r:embed="rId3"/>
          <a:srcRect t="1879" r="3" b="3"/>
          <a:stretch/>
        </p:blipFill>
        <p:spPr>
          <a:xfrm>
            <a:off x="6876939" y="3429001"/>
            <a:ext cx="5315061" cy="3429000"/>
          </a:xfrm>
          <a:prstGeom prst="rect">
            <a:avLst/>
          </a:prstGeom>
        </p:spPr>
      </p:pic>
    </p:spTree>
    <p:extLst>
      <p:ext uri="{BB962C8B-B14F-4D97-AF65-F5344CB8AC3E}">
        <p14:creationId xmlns:p14="http://schemas.microsoft.com/office/powerpoint/2010/main" val="671885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B310D-A9EA-8648-A68B-564B14D595EA}"/>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Modeling Approach</a:t>
            </a:r>
          </a:p>
        </p:txBody>
      </p:sp>
      <p:sp>
        <p:nvSpPr>
          <p:cNvPr id="3" name="Content Placeholder 2">
            <a:extLst>
              <a:ext uri="{FF2B5EF4-FFF2-40B4-BE49-F238E27FC236}">
                <a16:creationId xmlns:a16="http://schemas.microsoft.com/office/drawing/2014/main" id="{4E657B9D-9363-8349-A0E2-9971693B6507}"/>
              </a:ext>
            </a:extLst>
          </p:cNvPr>
          <p:cNvSpPr>
            <a:spLocks noGrp="1"/>
          </p:cNvSpPr>
          <p:nvPr>
            <p:ph idx="1"/>
          </p:nvPr>
        </p:nvSpPr>
        <p:spPr>
          <a:xfrm>
            <a:off x="5591695" y="1402080"/>
            <a:ext cx="5320696" cy="4053840"/>
          </a:xfrm>
        </p:spPr>
        <p:txBody>
          <a:bodyPr anchor="ctr">
            <a:normAutofit/>
          </a:bodyPr>
          <a:lstStyle/>
          <a:p>
            <a:r>
              <a:rPr lang="en-US" dirty="0"/>
              <a:t>Logistic Regression (Cancellation) / Linear Regression (Price)</a:t>
            </a:r>
          </a:p>
          <a:p>
            <a:r>
              <a:rPr lang="en-US" dirty="0"/>
              <a:t>KNN</a:t>
            </a:r>
          </a:p>
          <a:p>
            <a:r>
              <a:rPr lang="en-US" dirty="0"/>
              <a:t>SVM</a:t>
            </a:r>
          </a:p>
          <a:p>
            <a:r>
              <a:rPr lang="en-US" dirty="0"/>
              <a:t>Decision Tree</a:t>
            </a:r>
          </a:p>
          <a:p>
            <a:r>
              <a:rPr lang="en-US" dirty="0"/>
              <a:t>Gradient Boosting</a:t>
            </a:r>
          </a:p>
          <a:p>
            <a:r>
              <a:rPr lang="en-US" dirty="0"/>
              <a:t>Random Forest</a:t>
            </a:r>
          </a:p>
          <a:p>
            <a:pPr marL="0" indent="0">
              <a:buNone/>
            </a:pPr>
            <a:endParaRPr lang="en-US" dirty="0"/>
          </a:p>
        </p:txBody>
      </p:sp>
    </p:spTree>
    <p:extLst>
      <p:ext uri="{BB962C8B-B14F-4D97-AF65-F5344CB8AC3E}">
        <p14:creationId xmlns:p14="http://schemas.microsoft.com/office/powerpoint/2010/main" val="299003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8D42-AE99-FB40-97C4-E44CE99B7485}"/>
              </a:ext>
            </a:extLst>
          </p:cNvPr>
          <p:cNvSpPr>
            <a:spLocks noGrp="1"/>
          </p:cNvSpPr>
          <p:nvPr>
            <p:ph type="title"/>
          </p:nvPr>
        </p:nvSpPr>
        <p:spPr>
          <a:xfrm>
            <a:off x="804672" y="964692"/>
            <a:ext cx="3066937" cy="1188720"/>
          </a:xfrm>
        </p:spPr>
        <p:txBody>
          <a:bodyPr>
            <a:normAutofit/>
          </a:bodyPr>
          <a:lstStyle/>
          <a:p>
            <a:r>
              <a:rPr lang="en-US" sz="2000"/>
              <a:t>Best Hotel Cancellation Model</a:t>
            </a:r>
            <a:endParaRPr lang="en-US" sz="2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ACC6D2-4072-6942-AC37-54E0903F598A}"/>
                  </a:ext>
                </a:extLst>
              </p:cNvPr>
              <p:cNvSpPr>
                <a:spLocks noGrp="1"/>
              </p:cNvSpPr>
              <p:nvPr>
                <p:ph idx="1"/>
              </p:nvPr>
            </p:nvSpPr>
            <p:spPr>
              <a:xfrm>
                <a:off x="803244" y="2334763"/>
                <a:ext cx="3063765" cy="3566487"/>
              </a:xfrm>
            </p:spPr>
            <p:txBody>
              <a:bodyPr>
                <a:normAutofit fontScale="85000" lnSpcReduction="20000"/>
              </a:bodyPr>
              <a:lstStyle/>
              <a:p>
                <a:r>
                  <a:rPr lang="en-US" dirty="0"/>
                  <a:t>Decision Tree </a:t>
                </a:r>
              </a:p>
              <a:p>
                <a:pPr lvl="1"/>
                <a:r>
                  <a:rPr lang="en-US" dirty="0"/>
                  <a:t>Criterion = ‘entropy’ </a:t>
                </a:r>
              </a:p>
              <a:p>
                <a:pPr lvl="1"/>
                <a:r>
                  <a:rPr lang="en-US" dirty="0" err="1"/>
                  <a:t>Max_depth</a:t>
                </a:r>
                <a:r>
                  <a:rPr lang="en-US" dirty="0"/>
                  <a:t> = 140</a:t>
                </a:r>
              </a:p>
              <a:p>
                <a:pPr lvl="1"/>
                <a:r>
                  <a:rPr lang="en-US" dirty="0" err="1"/>
                  <a:t>Min_samples_leaf</a:t>
                </a:r>
                <a:r>
                  <a:rPr lang="en-US" dirty="0"/>
                  <a:t> = 1</a:t>
                </a:r>
              </a:p>
              <a:p>
                <a:pPr lvl="1"/>
                <a:r>
                  <a:rPr lang="en-US" dirty="0" err="1"/>
                  <a:t>Min_samples_split</a:t>
                </a:r>
                <a:r>
                  <a:rPr lang="en-US" dirty="0"/>
                  <a:t> = 3</a:t>
                </a:r>
              </a:p>
              <a:p>
                <a:r>
                  <a:rPr lang="en-US" dirty="0"/>
                  <a:t>Feature Importance</a:t>
                </a:r>
              </a:p>
              <a:p>
                <a:pPr lvl="1"/>
                <a:r>
                  <a:rPr lang="en-US" dirty="0" err="1"/>
                  <a:t>Deposit_type_Non</a:t>
                </a:r>
                <a:r>
                  <a:rPr lang="en-US" dirty="0"/>
                  <a:t> Refund</a:t>
                </a:r>
              </a:p>
              <a:p>
                <a:pPr lvl="1"/>
                <a:r>
                  <a:rPr lang="en-US" dirty="0" err="1"/>
                  <a:t>Arrival_date_week_number</a:t>
                </a:r>
                <a:endParaRPr lang="en-US" dirty="0"/>
              </a:p>
              <a:p>
                <a:pPr lvl="1"/>
                <a:r>
                  <a:rPr lang="en-US" dirty="0" err="1"/>
                  <a:t>Market_segment_Online</a:t>
                </a:r>
                <a:r>
                  <a:rPr lang="en-US" dirty="0"/>
                  <a:t> TA</a:t>
                </a:r>
              </a:p>
              <a:p>
                <a:r>
                  <a:rPr lang="en-US" dirty="0"/>
                  <a:t>Confusion Matrix</a:t>
                </a:r>
              </a:p>
              <a:p>
                <a:pPr marL="0" indent="0">
                  <a:buNone/>
                </a:pPr>
                <a:r>
                  <a:rPr lang="en-US" dirty="0"/>
                  <a:t>        </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1166</m:t>
                              </m:r>
                            </m:e>
                            <m:e>
                              <m:r>
                                <a:rPr lang="en-US" b="0" i="1" smtClean="0">
                                  <a:latin typeface="Cambria Math" panose="02040503050406030204" pitchFamily="18" charset="0"/>
                                </a:rPr>
                                <m:t>719</m:t>
                              </m:r>
                            </m:e>
                          </m:mr>
                          <m:mr>
                            <m:e>
                              <m:r>
                                <a:rPr lang="en-US" b="0" i="1" smtClean="0">
                                  <a:latin typeface="Cambria Math" panose="02040503050406030204" pitchFamily="18" charset="0"/>
                                </a:rPr>
                                <m:t>823</m:t>
                              </m:r>
                            </m:e>
                            <m:e>
                              <m:r>
                                <a:rPr lang="en-US" b="0" i="1" smtClean="0">
                                  <a:latin typeface="Cambria Math" panose="02040503050406030204" pitchFamily="18" charset="0"/>
                                </a:rPr>
                                <m:t>12378</m:t>
                              </m:r>
                            </m:e>
                          </m:mr>
                        </m:m>
                      </m:e>
                    </m:d>
                  </m:oMath>
                </a14:m>
                <a:endParaRPr lang="en-US" dirty="0"/>
              </a:p>
            </p:txBody>
          </p:sp>
        </mc:Choice>
        <mc:Fallback xmlns="">
          <p:sp>
            <p:nvSpPr>
              <p:cNvPr id="3" name="Content Placeholder 2">
                <a:extLst>
                  <a:ext uri="{FF2B5EF4-FFF2-40B4-BE49-F238E27FC236}">
                    <a16:creationId xmlns:a16="http://schemas.microsoft.com/office/drawing/2014/main" id="{72ACC6D2-4072-6942-AC37-54E0903F598A}"/>
                  </a:ext>
                </a:extLst>
              </p:cNvPr>
              <p:cNvSpPr>
                <a:spLocks noGrp="1" noRot="1" noChangeAspect="1" noMove="1" noResize="1" noEditPoints="1" noAdjustHandles="1" noChangeArrowheads="1" noChangeShapeType="1" noTextEdit="1"/>
              </p:cNvSpPr>
              <p:nvPr>
                <p:ph idx="1"/>
              </p:nvPr>
            </p:nvSpPr>
            <p:spPr>
              <a:xfrm>
                <a:off x="803244" y="2334763"/>
                <a:ext cx="3063765" cy="3566487"/>
              </a:xfrm>
              <a:blipFill>
                <a:blip r:embed="rId3"/>
                <a:stretch>
                  <a:fillRect l="-826" t="-141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CEB2719-322E-E346-8161-BB479F4BB562}"/>
              </a:ext>
            </a:extLst>
          </p:cNvPr>
          <p:cNvPicPr>
            <a:picLocks noChangeAspect="1"/>
          </p:cNvPicPr>
          <p:nvPr/>
        </p:nvPicPr>
        <p:blipFill>
          <a:blip r:embed="rId4"/>
          <a:stretch>
            <a:fillRect/>
          </a:stretch>
        </p:blipFill>
        <p:spPr>
          <a:xfrm>
            <a:off x="4823366" y="2334763"/>
            <a:ext cx="6227064" cy="1852551"/>
          </a:xfrm>
          <a:prstGeom prst="rect">
            <a:avLst/>
          </a:prstGeom>
        </p:spPr>
      </p:pic>
      <p:sp>
        <p:nvSpPr>
          <p:cNvPr id="5" name="Rectangle 4">
            <a:extLst>
              <a:ext uri="{FF2B5EF4-FFF2-40B4-BE49-F238E27FC236}">
                <a16:creationId xmlns:a16="http://schemas.microsoft.com/office/drawing/2014/main" id="{F218F726-5C22-4F4B-B966-C9A59CA06DAF}"/>
              </a:ext>
            </a:extLst>
          </p:cNvPr>
          <p:cNvSpPr/>
          <p:nvPr/>
        </p:nvSpPr>
        <p:spPr>
          <a:xfrm>
            <a:off x="4823366" y="4351305"/>
            <a:ext cx="6227064" cy="297241"/>
          </a:xfrm>
          <a:prstGeom prst="rect">
            <a:avLst/>
          </a:prstGeom>
          <a:solidFill>
            <a:srgbClr val="000000">
              <a:alpha val="50000"/>
            </a:srgbClr>
          </a:solidFill>
          <a:ln>
            <a:noFill/>
          </a:ln>
        </p:spPr>
        <p:txBody>
          <a:bodyPr wrap="square">
            <a:noAutofit/>
          </a:bodyPr>
          <a:lstStyle/>
          <a:p>
            <a:pPr algn="ctr">
              <a:spcAft>
                <a:spcPts val="600"/>
              </a:spcAft>
            </a:pPr>
            <a:r>
              <a:rPr lang="en-US" sz="1300" dirty="0">
                <a:solidFill>
                  <a:srgbClr val="FFFFFF"/>
                </a:solidFill>
              </a:rPr>
              <a:t>Classification Report for Decision Tree with tuned parameters </a:t>
            </a:r>
          </a:p>
        </p:txBody>
      </p:sp>
    </p:spTree>
    <p:extLst>
      <p:ext uri="{BB962C8B-B14F-4D97-AF65-F5344CB8AC3E}">
        <p14:creationId xmlns:p14="http://schemas.microsoft.com/office/powerpoint/2010/main" val="1508236167"/>
      </p:ext>
    </p:extLst>
  </p:cSld>
  <p:clrMapOvr>
    <a:masterClrMapping/>
  </p:clrMapOvr>
</p:sld>
</file>

<file path=ppt/theme/theme1.xml><?xml version="1.0" encoding="utf-8"?>
<a:theme xmlns:a="http://schemas.openxmlformats.org/drawingml/2006/main" name="Parcel">
  <a:themeElements>
    <a:clrScheme name="Custom 10">
      <a:dk1>
        <a:srgbClr val="000000"/>
      </a:dk1>
      <a:lt1>
        <a:srgbClr val="FFFFFF"/>
      </a:lt1>
      <a:dk2>
        <a:srgbClr val="8B9DA5"/>
      </a:dk2>
      <a:lt2>
        <a:srgbClr val="E6E8C7"/>
      </a:lt2>
      <a:accent1>
        <a:srgbClr val="F6A21D"/>
      </a:accent1>
      <a:accent2>
        <a:srgbClr val="819DA5"/>
      </a:accent2>
      <a:accent3>
        <a:srgbClr val="C96731"/>
      </a:accent3>
      <a:accent4>
        <a:srgbClr val="9CA383"/>
      </a:accent4>
      <a:accent5>
        <a:srgbClr val="87795D"/>
      </a:accent5>
      <a:accent6>
        <a:srgbClr val="A0988C"/>
      </a:accent6>
      <a:hlink>
        <a:srgbClr val="00B0F0"/>
      </a:hlink>
      <a:folHlink>
        <a:srgbClr val="977B6B"/>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{F2B07D35-6A9E-1C4F-93DF-DD181D944ED5}tf10001123</Template>
  <TotalTime>5856</TotalTime>
  <Words>1191</Words>
  <Application>Microsoft Macintosh PowerPoint</Application>
  <PresentationFormat>Widescreen</PresentationFormat>
  <Paragraphs>248</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 Math</vt:lpstr>
      <vt:lpstr>Gill Sans MT</vt:lpstr>
      <vt:lpstr>Times New Roman</vt:lpstr>
      <vt:lpstr>Wingdings</vt:lpstr>
      <vt:lpstr>Parcel</vt:lpstr>
      <vt:lpstr>Analysis and predictive modeling of hotel cancellation and price trends</vt:lpstr>
      <vt:lpstr>Overview</vt:lpstr>
      <vt:lpstr>Description of hotel bookings</vt:lpstr>
      <vt:lpstr>Data Wrangling</vt:lpstr>
      <vt:lpstr>Important factors affecting cancellation and price</vt:lpstr>
      <vt:lpstr>Canceled vs  Non-canceled</vt:lpstr>
      <vt:lpstr>price rates are same in two cancellation type groups?</vt:lpstr>
      <vt:lpstr>Modeling Approach</vt:lpstr>
      <vt:lpstr>Best Hotel Cancellation Model</vt:lpstr>
      <vt:lpstr>Comparative studies on cancellation predictive models</vt:lpstr>
      <vt:lpstr>Best Hotel Price Model</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Guided Capstone Project  Big Mountain Resorts </dc:title>
  <dc:creator>SOYOUNG AN</dc:creator>
  <cp:lastModifiedBy>SOYOUNG AN</cp:lastModifiedBy>
  <cp:revision>77</cp:revision>
  <dcterms:created xsi:type="dcterms:W3CDTF">2021-02-03T22:59:48Z</dcterms:created>
  <dcterms:modified xsi:type="dcterms:W3CDTF">2021-07-07T02:31:57Z</dcterms:modified>
</cp:coreProperties>
</file>